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8" r:id="rId3"/>
    <p:sldId id="266" r:id="rId4"/>
    <p:sldId id="264" r:id="rId5"/>
    <p:sldId id="265" r:id="rId6"/>
    <p:sldId id="257" r:id="rId7"/>
    <p:sldId id="267" r:id="rId8"/>
    <p:sldId id="278" r:id="rId9"/>
    <p:sldId id="280" r:id="rId10"/>
    <p:sldId id="276" r:id="rId11"/>
    <p:sldId id="277" r:id="rId12"/>
    <p:sldId id="333" r:id="rId13"/>
    <p:sldId id="334" r:id="rId14"/>
    <p:sldId id="335" r:id="rId15"/>
    <p:sldId id="293" r:id="rId16"/>
    <p:sldId id="297" r:id="rId17"/>
    <p:sldId id="355" r:id="rId18"/>
    <p:sldId id="337" r:id="rId19"/>
    <p:sldId id="338" r:id="rId20"/>
    <p:sldId id="285" r:id="rId21"/>
    <p:sldId id="302" r:id="rId22"/>
    <p:sldId id="339" r:id="rId23"/>
    <p:sldId id="307" r:id="rId24"/>
    <p:sldId id="321" r:id="rId25"/>
    <p:sldId id="282" r:id="rId26"/>
    <p:sldId id="340" r:id="rId27"/>
    <p:sldId id="283" r:id="rId28"/>
    <p:sldId id="330" r:id="rId29"/>
    <p:sldId id="284" r:id="rId30"/>
    <p:sldId id="331" r:id="rId31"/>
    <p:sldId id="341" r:id="rId32"/>
    <p:sldId id="281" r:id="rId33"/>
    <p:sldId id="342" r:id="rId34"/>
    <p:sldId id="344" r:id="rId35"/>
    <p:sldId id="325" r:id="rId36"/>
    <p:sldId id="345" r:id="rId37"/>
    <p:sldId id="315" r:id="rId38"/>
    <p:sldId id="348" r:id="rId39"/>
    <p:sldId id="326" r:id="rId40"/>
    <p:sldId id="349" r:id="rId41"/>
    <p:sldId id="353" r:id="rId42"/>
    <p:sldId id="274" r:id="rId43"/>
    <p:sldId id="351" r:id="rId44"/>
    <p:sldId id="352" r:id="rId45"/>
    <p:sldId id="286" r:id="rId46"/>
    <p:sldId id="350" r:id="rId47"/>
    <p:sldId id="304" r:id="rId48"/>
    <p:sldId id="329" r:id="rId49"/>
    <p:sldId id="272" r:id="rId50"/>
    <p:sldId id="273" r:id="rId51"/>
    <p:sldId id="271" r:id="rId52"/>
    <p:sldId id="303" r:id="rId53"/>
    <p:sldId id="305" r:id="rId54"/>
  </p:sldIdLst>
  <p:sldSz cx="9144000" cy="6858000" type="screen4x3"/>
  <p:notesSz cx="6858000" cy="9144000"/>
  <p:defaultTextStyle>
    <a:defPPr>
      <a:defRPr lang="es-E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615" autoAdjust="0"/>
    <p:restoredTop sz="86466" autoAdjust="0"/>
  </p:normalViewPr>
  <p:slideViewPr>
    <p:cSldViewPr showGuides="1">
      <p:cViewPr varScale="1">
        <p:scale>
          <a:sx n="93" d="100"/>
          <a:sy n="93" d="100"/>
        </p:scale>
        <p:origin x="-240" y="-96"/>
      </p:cViewPr>
      <p:guideLst>
        <p:guide orient="horz" pos="2160"/>
        <p:guide pos="2880"/>
      </p:guideLst>
    </p:cSldViewPr>
  </p:slideViewPr>
  <p:outlineViewPr>
    <p:cViewPr>
      <p:scale>
        <a:sx n="33" d="100"/>
        <a:sy n="33" d="100"/>
      </p:scale>
      <p:origin x="0" y="-9564"/>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New Roman" panose="02020603050405020304" pitchFamily="18" charset="0"/>
              </a:defRPr>
            </a:lvl1pPr>
          </a:lstStyle>
          <a:p>
            <a:pPr>
              <a:defRPr/>
            </a:pPr>
            <a:endParaRPr lang="ca-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imes New Roman" panose="02020603050405020304" pitchFamily="18" charset="0"/>
              </a:defRPr>
            </a:lvl1pPr>
          </a:lstStyle>
          <a:p>
            <a:pPr>
              <a:defRPr/>
            </a:pPr>
            <a:fld id="{199C82B3-C283-4577-B168-279C18B87DEC}" type="datetimeFigureOut">
              <a:rPr lang="ca-ES"/>
              <a:pPr>
                <a:defRPr/>
              </a:pPr>
              <a:t>31/05/2017</a:t>
            </a:fld>
            <a:endParaRPr lang="ca-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ca-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ca-ES"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imes New Roman" panose="02020603050405020304" pitchFamily="18" charset="0"/>
              </a:defRPr>
            </a:lvl1pPr>
          </a:lstStyle>
          <a:p>
            <a:pPr>
              <a:defRPr/>
            </a:pPr>
            <a:endParaRPr lang="ca-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imes New Roman" panose="02020603050405020304" pitchFamily="18" charset="0"/>
              </a:defRPr>
            </a:lvl1pPr>
          </a:lstStyle>
          <a:p>
            <a:pPr>
              <a:defRPr/>
            </a:pPr>
            <a:fld id="{E8A4E0DC-0137-43B2-B89A-1FA8AB4FFA04}" type="slidenum">
              <a:rPr lang="ca-ES"/>
              <a:pPr>
                <a:defRPr/>
              </a:pPr>
              <a:t>‹Nº›</a:t>
            </a:fld>
            <a:endParaRPr lang="ca-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a:t>Di </a:t>
            </a:r>
            <a:r>
              <a:rPr lang="ca-ES" dirty="0" err="1"/>
              <a:t>bulking</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2</a:t>
            </a:fld>
            <a:endParaRPr lang="ca-ES"/>
          </a:p>
        </p:txBody>
      </p:sp>
    </p:spTree>
    <p:extLst>
      <p:ext uri="{BB962C8B-B14F-4D97-AF65-F5344CB8AC3E}">
        <p14:creationId xmlns:p14="http://schemas.microsoft.com/office/powerpoint/2010/main" xmlns="" val="646153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Sqarmus</a:t>
            </a:r>
            <a:endParaRPr lang="ca-ES" dirty="0"/>
          </a:p>
          <a:p>
            <a:r>
              <a:rPr lang="ca-ES" dirty="0" err="1"/>
              <a:t>eyelets</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12</a:t>
            </a:fld>
            <a:endParaRPr lang="ca-ES"/>
          </a:p>
        </p:txBody>
      </p:sp>
    </p:spTree>
    <p:extLst>
      <p:ext uri="{BB962C8B-B14F-4D97-AF65-F5344CB8AC3E}">
        <p14:creationId xmlns:p14="http://schemas.microsoft.com/office/powerpoint/2010/main" xmlns="" val="3641752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a:t>+ </a:t>
            </a:r>
            <a:r>
              <a:rPr lang="ca-ES" dirty="0" err="1"/>
              <a:t>with</a:t>
            </a:r>
            <a:endParaRPr lang="ca-ES" dirty="0"/>
          </a:p>
          <a:p>
            <a:r>
              <a:rPr lang="ca-ES" dirty="0" err="1"/>
              <a:t>Saito</a:t>
            </a:r>
            <a:r>
              <a:rPr lang="ca-ES" dirty="0"/>
              <a:t> </a:t>
            </a:r>
            <a:r>
              <a:rPr lang="ca-ES" dirty="0" err="1"/>
              <a:t>plasm</a:t>
            </a:r>
            <a:endParaRPr lang="ca-ES" dirty="0"/>
          </a:p>
          <a:p>
            <a:r>
              <a:rPr lang="ca-ES" dirty="0" err="1"/>
              <a:t>maitosis</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17</a:t>
            </a:fld>
            <a:endParaRPr lang="ca-ES"/>
          </a:p>
        </p:txBody>
      </p:sp>
    </p:spTree>
    <p:extLst>
      <p:ext uri="{BB962C8B-B14F-4D97-AF65-F5344CB8AC3E}">
        <p14:creationId xmlns:p14="http://schemas.microsoft.com/office/powerpoint/2010/main" xmlns="" val="2527370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a:t>Epi </a:t>
            </a:r>
            <a:r>
              <a:rPr lang="ca-ES" dirty="0" err="1"/>
              <a:t>thele</a:t>
            </a:r>
            <a:r>
              <a:rPr lang="ca-ES" dirty="0"/>
              <a:t> oma</a:t>
            </a:r>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19</a:t>
            </a:fld>
            <a:endParaRPr lang="ca-ES"/>
          </a:p>
        </p:txBody>
      </p:sp>
    </p:spTree>
    <p:extLst>
      <p:ext uri="{BB962C8B-B14F-4D97-AF65-F5344CB8AC3E}">
        <p14:creationId xmlns:p14="http://schemas.microsoft.com/office/powerpoint/2010/main" xmlns="" val="393402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Above</a:t>
            </a:r>
            <a:r>
              <a:rPr lang="ca-ES" dirty="0"/>
              <a:t>  </a:t>
            </a:r>
            <a:r>
              <a:rPr lang="ca-ES" dirty="0" err="1"/>
              <a:t>Epiderma</a:t>
            </a:r>
            <a:r>
              <a:rPr lang="ca-ES" dirty="0"/>
              <a:t> </a:t>
            </a:r>
            <a:r>
              <a:rPr lang="ca-ES" dirty="0" err="1"/>
              <a:t>keratinization</a:t>
            </a:r>
            <a:r>
              <a:rPr lang="ca-ES" dirty="0"/>
              <a:t>  </a:t>
            </a:r>
            <a:r>
              <a:rPr lang="ca-ES" dirty="0" err="1"/>
              <a:t>and</a:t>
            </a:r>
            <a:r>
              <a:rPr lang="ca-ES" dirty="0"/>
              <a:t> </a:t>
            </a:r>
            <a:r>
              <a:rPr lang="ca-ES" dirty="0" err="1"/>
              <a:t>cysts</a:t>
            </a:r>
            <a:r>
              <a:rPr lang="ca-ES" dirty="0"/>
              <a:t>  </a:t>
            </a:r>
            <a:r>
              <a:rPr lang="ca-ES" dirty="0" err="1"/>
              <a:t>and</a:t>
            </a:r>
            <a:r>
              <a:rPr lang="ca-ES" dirty="0"/>
              <a:t> </a:t>
            </a:r>
            <a:r>
              <a:rPr lang="ca-ES" dirty="0" err="1"/>
              <a:t>calcification</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20</a:t>
            </a:fld>
            <a:endParaRPr lang="ca-ES"/>
          </a:p>
        </p:txBody>
      </p:sp>
    </p:spTree>
    <p:extLst>
      <p:ext uri="{BB962C8B-B14F-4D97-AF65-F5344CB8AC3E}">
        <p14:creationId xmlns:p14="http://schemas.microsoft.com/office/powerpoint/2010/main" xmlns="" val="49544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rasembuls</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23</a:t>
            </a:fld>
            <a:endParaRPr lang="ca-ES"/>
          </a:p>
        </p:txBody>
      </p:sp>
    </p:spTree>
    <p:extLst>
      <p:ext uri="{BB962C8B-B14F-4D97-AF65-F5344CB8AC3E}">
        <p14:creationId xmlns:p14="http://schemas.microsoft.com/office/powerpoint/2010/main" xmlns="" val="3298349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sqarmus</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24</a:t>
            </a:fld>
            <a:endParaRPr lang="ca-ES"/>
          </a:p>
        </p:txBody>
      </p:sp>
    </p:spTree>
    <p:extLst>
      <p:ext uri="{BB962C8B-B14F-4D97-AF65-F5344CB8AC3E}">
        <p14:creationId xmlns:p14="http://schemas.microsoft.com/office/powerpoint/2010/main" xmlns="" val="4127165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Marcador de nota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ca-ES" altLang="es-ES" dirty="0"/>
              <a:t>+ </a:t>
            </a:r>
            <a:r>
              <a:rPr lang="ca-ES" altLang="es-ES" dirty="0" err="1"/>
              <a:t>with</a:t>
            </a:r>
            <a:endParaRPr lang="ca-ES" altLang="es-ES" dirty="0"/>
          </a:p>
        </p:txBody>
      </p:sp>
      <p:sp>
        <p:nvSpPr>
          <p:cNvPr id="38916" name="Marcador de número de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4E9337E-F6A7-48AF-B8AA-9EB6607BB270}" type="slidenum">
              <a:rPr lang="ca-ES" altLang="es-ES" sz="1200" smtClean="0"/>
              <a:pPr/>
              <a:t>25</a:t>
            </a:fld>
            <a:endParaRPr lang="ca-ES" altLang="es-E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Vinus</a:t>
            </a:r>
            <a:endParaRPr lang="ca-ES" dirty="0"/>
          </a:p>
          <a:p>
            <a:r>
              <a:rPr lang="ca-ES" dirty="0" err="1"/>
              <a:t>Liishman</a:t>
            </a:r>
            <a:r>
              <a:rPr lang="ca-ES" dirty="0"/>
              <a:t> i </a:t>
            </a:r>
            <a:r>
              <a:rPr lang="ca-ES" dirty="0" err="1"/>
              <a:t>asis</a:t>
            </a:r>
            <a:endParaRPr lang="ca-ES" dirty="0"/>
          </a:p>
          <a:p>
            <a:r>
              <a:rPr lang="ca-ES" dirty="0" err="1"/>
              <a:t>Ay</a:t>
            </a:r>
            <a:r>
              <a:rPr lang="ca-ES" dirty="0"/>
              <a:t> o do derma</a:t>
            </a:r>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28</a:t>
            </a:fld>
            <a:endParaRPr lang="ca-ES"/>
          </a:p>
        </p:txBody>
      </p:sp>
    </p:spTree>
    <p:extLst>
      <p:ext uri="{BB962C8B-B14F-4D97-AF65-F5344CB8AC3E}">
        <p14:creationId xmlns:p14="http://schemas.microsoft.com/office/powerpoint/2010/main" xmlns="" val="2687817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Marcador de nota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ca-ES" altLang="es-ES"/>
          </a:p>
        </p:txBody>
      </p:sp>
      <p:sp>
        <p:nvSpPr>
          <p:cNvPr id="58372" name="Marcador de número de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FA5E35-1AC0-489B-BC2F-DC478DA6B126}" type="slidenum">
              <a:rPr lang="ca-ES" altLang="es-ES" sz="1200" smtClean="0"/>
              <a:pPr/>
              <a:t>35</a:t>
            </a:fld>
            <a:endParaRPr lang="ca-ES" altLang="es-E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strata</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39</a:t>
            </a:fld>
            <a:endParaRPr lang="ca-ES"/>
          </a:p>
        </p:txBody>
      </p:sp>
    </p:spTree>
    <p:extLst>
      <p:ext uri="{BB962C8B-B14F-4D97-AF65-F5344CB8AC3E}">
        <p14:creationId xmlns:p14="http://schemas.microsoft.com/office/powerpoint/2010/main" xmlns="" val="3781703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F253F8-36EE-4BFC-B173-1F622EA251D6}" type="slidenum">
              <a:rPr lang="en-GB" altLang="es-ES" sz="1200" smtClean="0"/>
              <a:pPr/>
              <a:t>3</a:t>
            </a:fld>
            <a:endParaRPr lang="en-GB" altLang="es-ES" sz="1200"/>
          </a:p>
        </p:txBody>
      </p:sp>
      <p:sp>
        <p:nvSpPr>
          <p:cNvPr id="1126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26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s-ES" alt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indicates</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41</a:t>
            </a:fld>
            <a:endParaRPr lang="ca-ES"/>
          </a:p>
        </p:txBody>
      </p:sp>
    </p:spTree>
    <p:extLst>
      <p:ext uri="{BB962C8B-B14F-4D97-AF65-F5344CB8AC3E}">
        <p14:creationId xmlns:p14="http://schemas.microsoft.com/office/powerpoint/2010/main" xmlns="" val="179511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19C496C-26E3-4E2B-81FF-828452F2649A}" type="slidenum">
              <a:rPr lang="en-GB" altLang="es-ES" sz="1200" smtClean="0"/>
              <a:pPr/>
              <a:t>42</a:t>
            </a:fld>
            <a:endParaRPr lang="en-GB" altLang="es-ES" sz="120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5D10A06-BB3C-4468-933C-063B536C0800}" type="slidenum">
              <a:rPr lang="en-GB" altLang="es-ES" sz="1200" smtClean="0"/>
              <a:pPr/>
              <a:t>43</a:t>
            </a:fld>
            <a:endParaRPr lang="en-GB" altLang="es-ES" sz="120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7D87B7B-70E2-425B-A092-FE59CB12DC26}" type="slidenum">
              <a:rPr lang="en-GB" altLang="es-ES" sz="1200" smtClean="0"/>
              <a:pPr/>
              <a:t>49</a:t>
            </a:fld>
            <a:endParaRPr lang="en-GB" altLang="es-ES" sz="120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503A393-7A50-4B02-BD16-3E227A3CF88C}" type="slidenum">
              <a:rPr lang="en-GB" altLang="es-ES" sz="1200" smtClean="0"/>
              <a:pPr/>
              <a:t>50</a:t>
            </a:fld>
            <a:endParaRPr lang="en-GB" altLang="es-ES" sz="120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C7F5571-33E1-46E2-BB0F-A04246B618AB}" type="slidenum">
              <a:rPr lang="en-GB" altLang="es-ES" sz="1200" smtClean="0"/>
              <a:pPr/>
              <a:t>51</a:t>
            </a:fld>
            <a:endParaRPr lang="en-GB" altLang="es-ES" sz="120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810E68-ED77-4833-817C-688AE0CC51C1}" type="slidenum">
              <a:rPr lang="en-GB" altLang="es-ES" sz="1200" smtClean="0"/>
              <a:pPr/>
              <a:t>4</a:t>
            </a:fld>
            <a:endParaRPr lang="en-GB" altLang="es-ES" sz="1200"/>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275F53D-15B0-40D2-8BE0-453EED79B911}" type="slidenum">
              <a:rPr lang="en-GB" altLang="es-ES" sz="1200" smtClean="0"/>
              <a:pPr/>
              <a:t>5</a:t>
            </a:fld>
            <a:endParaRPr lang="en-GB" altLang="es-ES" sz="1200"/>
          </a:p>
        </p:txBody>
      </p:sp>
      <p:sp>
        <p:nvSpPr>
          <p:cNvPr id="92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2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s-ES" alt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EAFFE0-7DC6-4F97-8517-ED8454632269}" type="slidenum">
              <a:rPr lang="en-GB" altLang="es-ES" sz="1200" smtClean="0"/>
              <a:pPr/>
              <a:t>7</a:t>
            </a:fld>
            <a:endParaRPr lang="en-GB" altLang="es-ES" sz="1200"/>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ES" altLang="es-ES" dirty="0"/>
              <a:t>HHHIS</a:t>
            </a:r>
          </a:p>
          <a:p>
            <a:pPr eaLnBrk="1" hangingPunct="1">
              <a:spcBef>
                <a:spcPct val="0"/>
              </a:spcBef>
            </a:pPr>
            <a:r>
              <a:rPr lang="es-ES" altLang="es-ES" dirty="0" err="1"/>
              <a:t>Baisal</a:t>
            </a:r>
            <a:endParaRPr lang="es-ES" altLang="es-ES" dirty="0"/>
          </a:p>
          <a:p>
            <a:pPr eaLnBrk="1" hangingPunct="1">
              <a:spcBef>
                <a:spcPct val="0"/>
              </a:spcBef>
            </a:pPr>
            <a:r>
              <a:rPr lang="es-ES" altLang="es-ES" dirty="0" err="1"/>
              <a:t>staige</a:t>
            </a:r>
            <a:endParaRPr lang="es-ES" alt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The</a:t>
            </a:r>
            <a:r>
              <a:rPr lang="ca-ES" dirty="0"/>
              <a:t> </a:t>
            </a:r>
            <a:r>
              <a:rPr lang="ca-ES" dirty="0" err="1"/>
              <a:t>simulators</a:t>
            </a:r>
            <a:r>
              <a:rPr lang="ca-ES" dirty="0"/>
              <a:t> of basal cell carcinoma </a:t>
            </a:r>
            <a:r>
              <a:rPr lang="ca-ES" dirty="0" err="1"/>
              <a:t>include</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8</a:t>
            </a:fld>
            <a:endParaRPr lang="ca-ES"/>
          </a:p>
        </p:txBody>
      </p:sp>
    </p:spTree>
    <p:extLst>
      <p:ext uri="{BB962C8B-B14F-4D97-AF65-F5344CB8AC3E}">
        <p14:creationId xmlns:p14="http://schemas.microsoft.com/office/powerpoint/2010/main" xmlns="" val="3887043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a:t>occult</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9</a:t>
            </a:fld>
            <a:endParaRPr lang="ca-ES"/>
          </a:p>
        </p:txBody>
      </p:sp>
    </p:spTree>
    <p:extLst>
      <p:ext uri="{BB962C8B-B14F-4D97-AF65-F5344CB8AC3E}">
        <p14:creationId xmlns:p14="http://schemas.microsoft.com/office/powerpoint/2010/main" xmlns="" val="1957099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a:t>Trebol  </a:t>
            </a:r>
            <a:r>
              <a:rPr lang="ca-ES" dirty="0" err="1"/>
              <a:t>tree</a:t>
            </a:r>
            <a:r>
              <a:rPr lang="ca-ES" dirty="0"/>
              <a:t> , or plant?    </a:t>
            </a:r>
            <a:r>
              <a:rPr lang="ca-ES" dirty="0" err="1"/>
              <a:t>Hair</a:t>
            </a:r>
            <a:r>
              <a:rPr lang="ca-ES" dirty="0"/>
              <a:t> bulb </a:t>
            </a:r>
            <a:r>
              <a:rPr lang="ca-ES" dirty="0" err="1"/>
              <a:t>matrix</a:t>
            </a:r>
            <a:endParaRPr lang="ca-ES" dirty="0"/>
          </a:p>
          <a:p>
            <a:r>
              <a:rPr lang="ca-ES" dirty="0" err="1"/>
              <a:t>Clover</a:t>
            </a:r>
            <a:r>
              <a:rPr lang="ca-ES" dirty="0"/>
              <a:t> </a:t>
            </a:r>
            <a:r>
              <a:rPr lang="ca-ES" dirty="0" err="1"/>
              <a:t>leaf</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10</a:t>
            </a:fld>
            <a:endParaRPr lang="ca-ES"/>
          </a:p>
        </p:txBody>
      </p:sp>
    </p:spTree>
    <p:extLst>
      <p:ext uri="{BB962C8B-B14F-4D97-AF65-F5344CB8AC3E}">
        <p14:creationId xmlns:p14="http://schemas.microsoft.com/office/powerpoint/2010/main" xmlns="" val="72701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a:t>Hi a </a:t>
            </a:r>
            <a:r>
              <a:rPr lang="ca-ES" dirty="0" err="1"/>
              <a:t>line</a:t>
            </a:r>
            <a:endParaRPr lang="ca-ES" dirty="0"/>
          </a:p>
          <a:p>
            <a:r>
              <a:rPr lang="ca-ES" dirty="0" err="1"/>
              <a:t>mainor</a:t>
            </a:r>
            <a:endParaRPr lang="ca-ES" dirty="0"/>
          </a:p>
        </p:txBody>
      </p:sp>
      <p:sp>
        <p:nvSpPr>
          <p:cNvPr id="4" name="Marcador de número de diapositiva 3"/>
          <p:cNvSpPr>
            <a:spLocks noGrp="1"/>
          </p:cNvSpPr>
          <p:nvPr>
            <p:ph type="sldNum" sz="quarter" idx="10"/>
          </p:nvPr>
        </p:nvSpPr>
        <p:spPr/>
        <p:txBody>
          <a:bodyPr/>
          <a:lstStyle/>
          <a:p>
            <a:pPr>
              <a:defRPr/>
            </a:pPr>
            <a:fld id="{E8A4E0DC-0137-43B2-B89A-1FA8AB4FFA04}" type="slidenum">
              <a:rPr lang="ca-ES" smtClean="0"/>
              <a:pPr>
                <a:defRPr/>
              </a:pPr>
              <a:t>11</a:t>
            </a:fld>
            <a:endParaRPr lang="ca-ES"/>
          </a:p>
        </p:txBody>
      </p:sp>
    </p:spTree>
    <p:extLst>
      <p:ext uri="{BB962C8B-B14F-4D97-AF65-F5344CB8AC3E}">
        <p14:creationId xmlns:p14="http://schemas.microsoft.com/office/powerpoint/2010/main" xmlns="" val="41376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pPr>
              <a:defRPr/>
            </a:pPr>
            <a:fld id="{E9C0B4BC-9BB8-468F-AC40-3BE0C71E302F}" type="slidenum">
              <a:rPr lang="es-ES" altLang="es-ES"/>
              <a:pPr>
                <a:defRPr/>
              </a:pPr>
              <a:t>‹Nº›</a:t>
            </a:fld>
            <a:endParaRPr lang="es-ES" altLang="es-ES"/>
          </a:p>
        </p:txBody>
      </p:sp>
    </p:spTree>
    <p:extLst>
      <p:ext uri="{BB962C8B-B14F-4D97-AF65-F5344CB8AC3E}">
        <p14:creationId xmlns:p14="http://schemas.microsoft.com/office/powerpoint/2010/main" xmlns="" val="2451367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pPr>
              <a:defRPr/>
            </a:pPr>
            <a:fld id="{35C3D01E-03DC-490E-9BBE-213DEA7F8759}" type="slidenum">
              <a:rPr lang="es-ES" altLang="es-ES"/>
              <a:pPr>
                <a:defRPr/>
              </a:pPr>
              <a:t>‹Nº›</a:t>
            </a:fld>
            <a:endParaRPr lang="es-ES" altLang="es-ES"/>
          </a:p>
        </p:txBody>
      </p:sp>
    </p:spTree>
    <p:extLst>
      <p:ext uri="{BB962C8B-B14F-4D97-AF65-F5344CB8AC3E}">
        <p14:creationId xmlns:p14="http://schemas.microsoft.com/office/powerpoint/2010/main" xmlns="" val="159632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pPr>
              <a:defRPr/>
            </a:pPr>
            <a:fld id="{A679A458-0C3D-423D-9F3D-ABEBC4484453}" type="slidenum">
              <a:rPr lang="es-ES" altLang="es-ES"/>
              <a:pPr>
                <a:defRPr/>
              </a:pPr>
              <a:t>‹Nº›</a:t>
            </a:fld>
            <a:endParaRPr lang="es-ES" altLang="es-ES"/>
          </a:p>
        </p:txBody>
      </p:sp>
    </p:spTree>
    <p:extLst>
      <p:ext uri="{BB962C8B-B14F-4D97-AF65-F5344CB8AC3E}">
        <p14:creationId xmlns:p14="http://schemas.microsoft.com/office/powerpoint/2010/main" xmlns="" val="9116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pPr>
              <a:defRPr/>
            </a:pPr>
            <a:fld id="{FCF9B179-2F96-4669-8975-42C13B191CA6}" type="slidenum">
              <a:rPr lang="es-ES" altLang="es-ES"/>
              <a:pPr>
                <a:defRPr/>
              </a:pPr>
              <a:t>‹Nº›</a:t>
            </a:fld>
            <a:endParaRPr lang="es-ES" altLang="es-ES"/>
          </a:p>
        </p:txBody>
      </p:sp>
    </p:spTree>
    <p:extLst>
      <p:ext uri="{BB962C8B-B14F-4D97-AF65-F5344CB8AC3E}">
        <p14:creationId xmlns:p14="http://schemas.microsoft.com/office/powerpoint/2010/main" xmlns="" val="421203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pPr>
              <a:defRPr/>
            </a:pPr>
            <a:fld id="{A5581BB8-FCCA-46C0-9ABD-7896127B98CA}" type="slidenum">
              <a:rPr lang="es-ES" altLang="es-ES"/>
              <a:pPr>
                <a:defRPr/>
              </a:pPr>
              <a:t>‹Nº›</a:t>
            </a:fld>
            <a:endParaRPr lang="es-ES" altLang="es-ES"/>
          </a:p>
        </p:txBody>
      </p:sp>
    </p:spTree>
    <p:extLst>
      <p:ext uri="{BB962C8B-B14F-4D97-AF65-F5344CB8AC3E}">
        <p14:creationId xmlns:p14="http://schemas.microsoft.com/office/powerpoint/2010/main" xmlns="" val="401568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85800" y="1981200"/>
            <a:ext cx="3810000" cy="4114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48200" y="1981200"/>
            <a:ext cx="3810000" cy="4114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p:cNvSpPr>
            <a:spLocks noGrp="1" noChangeArrowheads="1"/>
          </p:cNvSpPr>
          <p:nvPr>
            <p:ph type="sldNum" sz="quarter" idx="12"/>
          </p:nvPr>
        </p:nvSpPr>
        <p:spPr>
          <a:ln/>
        </p:spPr>
        <p:txBody>
          <a:bodyPr/>
          <a:lstStyle>
            <a:lvl1pPr>
              <a:defRPr/>
            </a:lvl1pPr>
          </a:lstStyle>
          <a:p>
            <a:pPr>
              <a:defRPr/>
            </a:pPr>
            <a:fld id="{2C23930C-2045-4ED4-88F6-0EF0EBE268B5}" type="slidenum">
              <a:rPr lang="es-ES" altLang="es-ES"/>
              <a:pPr>
                <a:defRPr/>
              </a:pPr>
              <a:t>‹Nº›</a:t>
            </a:fld>
            <a:endParaRPr lang="es-ES" altLang="es-ES"/>
          </a:p>
        </p:txBody>
      </p:sp>
    </p:spTree>
    <p:extLst>
      <p:ext uri="{BB962C8B-B14F-4D97-AF65-F5344CB8AC3E}">
        <p14:creationId xmlns:p14="http://schemas.microsoft.com/office/powerpoint/2010/main" xmlns="" val="406979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9" name="Rectangle 6"/>
          <p:cNvSpPr>
            <a:spLocks noGrp="1" noChangeArrowheads="1"/>
          </p:cNvSpPr>
          <p:nvPr>
            <p:ph type="sldNum" sz="quarter" idx="12"/>
          </p:nvPr>
        </p:nvSpPr>
        <p:spPr>
          <a:ln/>
        </p:spPr>
        <p:txBody>
          <a:bodyPr/>
          <a:lstStyle>
            <a:lvl1pPr>
              <a:defRPr/>
            </a:lvl1pPr>
          </a:lstStyle>
          <a:p>
            <a:pPr>
              <a:defRPr/>
            </a:pPr>
            <a:fld id="{5FE307A5-5E48-489D-8A7C-20A0DD7E9A8C}" type="slidenum">
              <a:rPr lang="es-ES" altLang="es-ES"/>
              <a:pPr>
                <a:defRPr/>
              </a:pPr>
              <a:t>‹Nº›</a:t>
            </a:fld>
            <a:endParaRPr lang="es-ES" altLang="es-ES"/>
          </a:p>
        </p:txBody>
      </p:sp>
    </p:spTree>
    <p:extLst>
      <p:ext uri="{BB962C8B-B14F-4D97-AF65-F5344CB8AC3E}">
        <p14:creationId xmlns:p14="http://schemas.microsoft.com/office/powerpoint/2010/main" xmlns="" val="136120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5" name="Rectangle 6"/>
          <p:cNvSpPr>
            <a:spLocks noGrp="1" noChangeArrowheads="1"/>
          </p:cNvSpPr>
          <p:nvPr>
            <p:ph type="sldNum" sz="quarter" idx="12"/>
          </p:nvPr>
        </p:nvSpPr>
        <p:spPr>
          <a:ln/>
        </p:spPr>
        <p:txBody>
          <a:bodyPr/>
          <a:lstStyle>
            <a:lvl1pPr>
              <a:defRPr/>
            </a:lvl1pPr>
          </a:lstStyle>
          <a:p>
            <a:pPr>
              <a:defRPr/>
            </a:pPr>
            <a:fld id="{F35378D1-19D1-45A0-B621-437838354C9E}" type="slidenum">
              <a:rPr lang="es-ES" altLang="es-ES"/>
              <a:pPr>
                <a:defRPr/>
              </a:pPr>
              <a:t>‹Nº›</a:t>
            </a:fld>
            <a:endParaRPr lang="es-ES" altLang="es-ES"/>
          </a:p>
        </p:txBody>
      </p:sp>
    </p:spTree>
    <p:extLst>
      <p:ext uri="{BB962C8B-B14F-4D97-AF65-F5344CB8AC3E}">
        <p14:creationId xmlns:p14="http://schemas.microsoft.com/office/powerpoint/2010/main" xmlns="" val="82702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4" name="Rectangle 6"/>
          <p:cNvSpPr>
            <a:spLocks noGrp="1" noChangeArrowheads="1"/>
          </p:cNvSpPr>
          <p:nvPr>
            <p:ph type="sldNum" sz="quarter" idx="12"/>
          </p:nvPr>
        </p:nvSpPr>
        <p:spPr>
          <a:ln/>
        </p:spPr>
        <p:txBody>
          <a:bodyPr/>
          <a:lstStyle>
            <a:lvl1pPr>
              <a:defRPr/>
            </a:lvl1pPr>
          </a:lstStyle>
          <a:p>
            <a:pPr>
              <a:defRPr/>
            </a:pPr>
            <a:fld id="{394CC42E-5FB7-4E88-A96A-DFBF633080FC}" type="slidenum">
              <a:rPr lang="es-ES" altLang="es-ES"/>
              <a:pPr>
                <a:defRPr/>
              </a:pPr>
              <a:t>‹Nº›</a:t>
            </a:fld>
            <a:endParaRPr lang="es-ES" altLang="es-ES"/>
          </a:p>
        </p:txBody>
      </p:sp>
    </p:spTree>
    <p:extLst>
      <p:ext uri="{BB962C8B-B14F-4D97-AF65-F5344CB8AC3E}">
        <p14:creationId xmlns:p14="http://schemas.microsoft.com/office/powerpoint/2010/main" xmlns="" val="129849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p:cNvSpPr>
            <a:spLocks noGrp="1" noChangeArrowheads="1"/>
          </p:cNvSpPr>
          <p:nvPr>
            <p:ph type="sldNum" sz="quarter" idx="12"/>
          </p:nvPr>
        </p:nvSpPr>
        <p:spPr>
          <a:ln/>
        </p:spPr>
        <p:txBody>
          <a:bodyPr/>
          <a:lstStyle>
            <a:lvl1pPr>
              <a:defRPr/>
            </a:lvl1pPr>
          </a:lstStyle>
          <a:p>
            <a:pPr>
              <a:defRPr/>
            </a:pPr>
            <a:fld id="{91A0057B-EA83-4C3C-997E-4F375D6ABB24}" type="slidenum">
              <a:rPr lang="es-ES" altLang="es-ES"/>
              <a:pPr>
                <a:defRPr/>
              </a:pPr>
              <a:t>‹Nº›</a:t>
            </a:fld>
            <a:endParaRPr lang="es-ES" altLang="es-ES"/>
          </a:p>
        </p:txBody>
      </p:sp>
    </p:spTree>
    <p:extLst>
      <p:ext uri="{BB962C8B-B14F-4D97-AF65-F5344CB8AC3E}">
        <p14:creationId xmlns:p14="http://schemas.microsoft.com/office/powerpoint/2010/main" xmlns="" val="384993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p:cNvSpPr>
            <a:spLocks noGrp="1" noChangeArrowheads="1"/>
          </p:cNvSpPr>
          <p:nvPr>
            <p:ph type="sldNum" sz="quarter" idx="12"/>
          </p:nvPr>
        </p:nvSpPr>
        <p:spPr>
          <a:ln/>
        </p:spPr>
        <p:txBody>
          <a:bodyPr/>
          <a:lstStyle>
            <a:lvl1pPr>
              <a:defRPr/>
            </a:lvl1pPr>
          </a:lstStyle>
          <a:p>
            <a:pPr>
              <a:defRPr/>
            </a:pPr>
            <a:fld id="{AFCC3AFC-97EB-4E7D-A83F-E630C33A3D02}" type="slidenum">
              <a:rPr lang="es-ES" altLang="es-ES"/>
              <a:pPr>
                <a:defRPr/>
              </a:pPr>
              <a:t>‹Nº›</a:t>
            </a:fld>
            <a:endParaRPr lang="es-ES" altLang="es-ES"/>
          </a:p>
        </p:txBody>
      </p:sp>
    </p:spTree>
    <p:extLst>
      <p:ext uri="{BB962C8B-B14F-4D97-AF65-F5344CB8AC3E}">
        <p14:creationId xmlns:p14="http://schemas.microsoft.com/office/powerpoint/2010/main" xmlns="" val="2227262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9172F48-5AD5-4A2B-AEC6-9F8716E0EE3C}"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38300"/>
            <a:ext cx="7772400" cy="1143000"/>
          </a:xfrm>
        </p:spPr>
        <p:txBody>
          <a:bodyPr anchor="ctr"/>
          <a:lstStyle/>
          <a:p>
            <a:pPr eaLnBrk="1" hangingPunct="1">
              <a:defRPr/>
            </a:pPr>
            <a:r>
              <a:rPr lang="es-ES" altLang="es-ES" sz="4400" dirty="0"/>
              <a:t>HISTOLOGIC DIFFICULTIES IN MOHS MICROGRAPHIC SURGERY</a:t>
            </a:r>
          </a:p>
        </p:txBody>
      </p:sp>
      <p:sp>
        <p:nvSpPr>
          <p:cNvPr id="3075" name="Rectangle 3"/>
          <p:cNvSpPr>
            <a:spLocks noGrp="1" noChangeArrowheads="1"/>
          </p:cNvSpPr>
          <p:nvPr>
            <p:ph type="subTitle" idx="1"/>
          </p:nvPr>
        </p:nvSpPr>
        <p:spPr>
          <a:xfrm>
            <a:off x="1258888" y="4508500"/>
            <a:ext cx="6626225" cy="1752600"/>
          </a:xfrm>
        </p:spPr>
        <p:txBody>
          <a:bodyPr/>
          <a:lstStyle/>
          <a:p>
            <a:pPr eaLnBrk="1" hangingPunct="1">
              <a:defRPr/>
            </a:pPr>
            <a:r>
              <a:rPr lang="es-ES" altLang="es-ES" sz="2800" i="1" dirty="0"/>
              <a:t>Dr. Pablo Umbert, Dr. </a:t>
            </a:r>
            <a:r>
              <a:rPr lang="es-ES" altLang="es-ES" sz="2800" i="1" dirty="0" err="1"/>
              <a:t>Mònica</a:t>
            </a:r>
            <a:r>
              <a:rPr lang="es-ES" altLang="es-ES" sz="2800" i="1" dirty="0"/>
              <a:t> Quintana</a:t>
            </a:r>
          </a:p>
          <a:p>
            <a:pPr eaLnBrk="1" hangingPunct="1">
              <a:defRPr/>
            </a:pPr>
            <a:r>
              <a:rPr lang="es-ES" altLang="es-ES" sz="2800" i="1" dirty="0"/>
              <a:t>Instituto P. </a:t>
            </a:r>
            <a:r>
              <a:rPr lang="es-ES" altLang="es-ES" sz="2800" i="1" dirty="0" err="1"/>
              <a:t>Umbert</a:t>
            </a:r>
            <a:r>
              <a:rPr lang="es-ES" altLang="es-ES" sz="2800" i="1" dirty="0"/>
              <a:t>. Clínica </a:t>
            </a:r>
            <a:r>
              <a:rPr lang="es-ES" altLang="es-ES" sz="2800" i="1" dirty="0" err="1"/>
              <a:t>Corachán</a:t>
            </a:r>
            <a:endParaRPr lang="es-ES" altLang="es-ES" sz="2800" i="1" dirty="0"/>
          </a:p>
          <a:p>
            <a:pPr eaLnBrk="1" hangingPunct="1">
              <a:defRPr/>
            </a:pPr>
            <a:r>
              <a:rPr lang="es-ES" altLang="es-ES" sz="2800" i="1" dirty="0"/>
              <a:t>Hospital Universitario Sagrado Corazón UB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560388" y="548680"/>
            <a:ext cx="7772400" cy="1584176"/>
          </a:xfrm>
        </p:spPr>
        <p:txBody>
          <a:bodyPr/>
          <a:lstStyle/>
          <a:p>
            <a:pPr>
              <a:defRPr/>
            </a:pPr>
            <a:r>
              <a:rPr lang="en-US" altLang="es-ES" sz="2400" dirty="0"/>
              <a:t>Differentiation of </a:t>
            </a:r>
            <a:r>
              <a:rPr lang="en-US" altLang="es-ES" sz="2400" b="1" dirty="0" err="1"/>
              <a:t>Folliculocentric</a:t>
            </a:r>
            <a:r>
              <a:rPr lang="en-US" altLang="es-ES" sz="2400" b="1" dirty="0"/>
              <a:t> Basaloid Proliferation </a:t>
            </a:r>
            <a:r>
              <a:rPr lang="en-US" altLang="es-ES" sz="2400" dirty="0"/>
              <a:t>From Basal Cell Carcinoma on Frozen Sections</a:t>
            </a:r>
            <a:br>
              <a:rPr lang="en-US" altLang="es-ES" sz="2400" dirty="0"/>
            </a:br>
            <a:endParaRPr lang="ca-ES" altLang="es-ES" sz="1600" dirty="0"/>
          </a:p>
        </p:txBody>
      </p:sp>
      <p:sp>
        <p:nvSpPr>
          <p:cNvPr id="15363" name="Marcador de contenido 2"/>
          <p:cNvSpPr>
            <a:spLocks noGrp="1"/>
          </p:cNvSpPr>
          <p:nvPr>
            <p:ph idx="1"/>
          </p:nvPr>
        </p:nvSpPr>
        <p:spPr>
          <a:xfrm>
            <a:off x="155575" y="2444750"/>
            <a:ext cx="8964613" cy="3819525"/>
          </a:xfrm>
        </p:spPr>
        <p:txBody>
          <a:bodyPr/>
          <a:lstStyle/>
          <a:p>
            <a:pPr>
              <a:defRPr/>
            </a:pPr>
            <a:r>
              <a:rPr lang="es-ES" altLang="es-ES" sz="2400"/>
              <a:t>Folliculocentric basaloid proliferation shows histologic overlap with other benign basaloid proliferations including trichoepithelioma, trichoblastoma, and follicular basaloid hamartoma.</a:t>
            </a:r>
            <a:endParaRPr lang="ca-ES" altLang="es-ES" sz="2400"/>
          </a:p>
        </p:txBody>
      </p:sp>
      <p:sp>
        <p:nvSpPr>
          <p:cNvPr id="16389" name="CuadroTexto 4"/>
          <p:cNvSpPr txBox="1">
            <a:spLocks noChangeArrowheads="1"/>
          </p:cNvSpPr>
          <p:nvPr/>
        </p:nvSpPr>
        <p:spPr bwMode="auto">
          <a:xfrm>
            <a:off x="1185863" y="6350000"/>
            <a:ext cx="23749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ca-ES" altLang="es-ES" sz="2400"/>
              <a:t>Follicule</a:t>
            </a:r>
          </a:p>
        </p:txBody>
      </p:sp>
      <p:sp>
        <p:nvSpPr>
          <p:cNvPr id="16390" name="CuadroTexto 5"/>
          <p:cNvSpPr txBox="1">
            <a:spLocks noChangeArrowheads="1"/>
          </p:cNvSpPr>
          <p:nvPr/>
        </p:nvSpPr>
        <p:spPr bwMode="auto">
          <a:xfrm>
            <a:off x="3276600" y="6396038"/>
            <a:ext cx="431482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ca-ES" altLang="es-ES" sz="2400"/>
              <a:t>Baseloid proliferation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p:txBody>
          <a:bodyPr/>
          <a:lstStyle/>
          <a:p>
            <a:pPr>
              <a:defRPr/>
            </a:pPr>
            <a:r>
              <a:rPr lang="ca-ES" altLang="es-ES"/>
              <a:t>HISTOLOGICAL CLUES</a:t>
            </a:r>
          </a:p>
        </p:txBody>
      </p:sp>
      <p:sp>
        <p:nvSpPr>
          <p:cNvPr id="3" name="Marcador de contenido 2"/>
          <p:cNvSpPr>
            <a:spLocks noGrp="1"/>
          </p:cNvSpPr>
          <p:nvPr>
            <p:ph idx="1"/>
          </p:nvPr>
        </p:nvSpPr>
        <p:spPr/>
        <p:txBody>
          <a:bodyPr/>
          <a:lstStyle/>
          <a:p>
            <a:pPr marL="0" indent="0">
              <a:buNone/>
              <a:defRPr/>
            </a:pPr>
            <a:r>
              <a:rPr lang="en-AU" sz="2800" dirty="0"/>
              <a:t>-   Axial and </a:t>
            </a:r>
            <a:r>
              <a:rPr lang="en-AU" sz="2800" dirty="0" err="1"/>
              <a:t>folliculocentric</a:t>
            </a:r>
            <a:r>
              <a:rPr lang="en-AU" sz="2800" dirty="0"/>
              <a:t> configuration </a:t>
            </a:r>
          </a:p>
          <a:p>
            <a:pPr>
              <a:buFontTx/>
              <a:buChar char="-"/>
              <a:defRPr/>
            </a:pPr>
            <a:r>
              <a:rPr lang="en-AU" sz="2800" dirty="0"/>
              <a:t>Radial pinwheel or  clover-like  image</a:t>
            </a:r>
          </a:p>
          <a:p>
            <a:pPr>
              <a:buFontTx/>
              <a:buChar char="-"/>
              <a:defRPr/>
            </a:pPr>
            <a:r>
              <a:rPr lang="en-AU" sz="2800" dirty="0"/>
              <a:t>Superficial location</a:t>
            </a:r>
          </a:p>
          <a:p>
            <a:pPr>
              <a:buFontTx/>
              <a:buChar char="-"/>
              <a:defRPr/>
            </a:pPr>
            <a:r>
              <a:rPr lang="en-AU" sz="2800" dirty="0"/>
              <a:t>Normal dermis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s-ES" altLang="es-ES" dirty="0"/>
              <a:t>BASAL CELL CARCINOMA SIMULATORS</a:t>
            </a:r>
          </a:p>
        </p:txBody>
      </p:sp>
      <p:sp>
        <p:nvSpPr>
          <p:cNvPr id="14339" name="Rectangle 3"/>
          <p:cNvSpPr>
            <a:spLocks noGrp="1" noChangeArrowheads="1"/>
          </p:cNvSpPr>
          <p:nvPr>
            <p:ph type="body" idx="1"/>
          </p:nvPr>
        </p:nvSpPr>
        <p:spPr/>
        <p:txBody>
          <a:bodyPr/>
          <a:lstStyle/>
          <a:p>
            <a:pPr eaLnBrk="1" hangingPunct="1">
              <a:defRPr/>
            </a:pPr>
            <a:r>
              <a:rPr lang="en-AU" altLang="es-ES" dirty="0"/>
              <a:t>Basaloid proliferations</a:t>
            </a:r>
          </a:p>
          <a:p>
            <a:pPr eaLnBrk="1" hangingPunct="1">
              <a:defRPr/>
            </a:pPr>
            <a:r>
              <a:rPr lang="en-AU" altLang="es-ES" dirty="0">
                <a:solidFill>
                  <a:srgbClr val="FF0000"/>
                </a:solidFill>
              </a:rPr>
              <a:t>Hair follicles</a:t>
            </a:r>
          </a:p>
          <a:p>
            <a:pPr eaLnBrk="1" hangingPunct="1">
              <a:defRPr/>
            </a:pPr>
            <a:r>
              <a:rPr lang="en-AU" altLang="es-ES" dirty="0">
                <a:solidFill>
                  <a:srgbClr val="FF0000"/>
                </a:solidFill>
              </a:rPr>
              <a:t>Adnexal structures</a:t>
            </a:r>
          </a:p>
          <a:p>
            <a:pPr eaLnBrk="1" hangingPunct="1">
              <a:defRPr/>
            </a:pPr>
            <a:r>
              <a:rPr lang="en-AU" altLang="es-ES" dirty="0">
                <a:solidFill>
                  <a:srgbClr val="FF0000"/>
                </a:solidFill>
              </a:rPr>
              <a:t>Endothelial cells</a:t>
            </a:r>
          </a:p>
          <a:p>
            <a:pPr eaLnBrk="1" hangingPunct="1">
              <a:defRPr/>
            </a:pPr>
            <a:r>
              <a:rPr lang="en-AU" altLang="es-ES" dirty="0"/>
              <a:t>Nevus cells</a:t>
            </a:r>
          </a:p>
          <a:p>
            <a:pPr eaLnBrk="1" hangingPunct="1">
              <a:defRPr/>
            </a:pPr>
            <a:r>
              <a:rPr lang="en-AU" altLang="es-ES" dirty="0"/>
              <a:t>Squamous cell carcinoma islets</a:t>
            </a:r>
          </a:p>
          <a:p>
            <a:pPr marL="0" indent="0" eaLnBrk="1" hangingPunct="1">
              <a:buNone/>
              <a:defRPr/>
            </a:pPr>
            <a:endParaRPr lang="en-AU" altLang="es-ES" dirty="0"/>
          </a:p>
          <a:p>
            <a:pPr eaLnBrk="1" hangingPunct="1">
              <a:defRPr/>
            </a:pPr>
            <a:endParaRPr lang="en-AU" alt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s-ES" altLang="es-ES" dirty="0"/>
              <a:t>BASAL CELL CARCINOMA SIMULATORS</a:t>
            </a:r>
          </a:p>
        </p:txBody>
      </p:sp>
      <p:sp>
        <p:nvSpPr>
          <p:cNvPr id="14339" name="Rectangle 3"/>
          <p:cNvSpPr>
            <a:spLocks noGrp="1" noChangeArrowheads="1"/>
          </p:cNvSpPr>
          <p:nvPr>
            <p:ph type="body" idx="1"/>
          </p:nvPr>
        </p:nvSpPr>
        <p:spPr/>
        <p:txBody>
          <a:bodyPr/>
          <a:lstStyle/>
          <a:p>
            <a:pPr eaLnBrk="1" hangingPunct="1">
              <a:defRPr/>
            </a:pPr>
            <a:r>
              <a:rPr lang="en-AU" altLang="es-ES" dirty="0"/>
              <a:t>Basaloid proliferations</a:t>
            </a:r>
          </a:p>
          <a:p>
            <a:pPr eaLnBrk="1" hangingPunct="1">
              <a:defRPr/>
            </a:pPr>
            <a:r>
              <a:rPr lang="en-AU" altLang="es-ES" dirty="0"/>
              <a:t>Hair follicles</a:t>
            </a:r>
          </a:p>
          <a:p>
            <a:pPr eaLnBrk="1" hangingPunct="1">
              <a:defRPr/>
            </a:pPr>
            <a:r>
              <a:rPr lang="en-AU" altLang="es-ES" dirty="0"/>
              <a:t>Adnexal structures</a:t>
            </a:r>
          </a:p>
          <a:p>
            <a:pPr eaLnBrk="1" hangingPunct="1">
              <a:defRPr/>
            </a:pPr>
            <a:r>
              <a:rPr lang="en-AU" altLang="es-ES" dirty="0"/>
              <a:t>Endothelial cells</a:t>
            </a:r>
          </a:p>
          <a:p>
            <a:pPr eaLnBrk="1" hangingPunct="1">
              <a:defRPr/>
            </a:pPr>
            <a:r>
              <a:rPr lang="en-AU" altLang="es-ES" dirty="0">
                <a:solidFill>
                  <a:srgbClr val="FF0000"/>
                </a:solidFill>
              </a:rPr>
              <a:t>Nevus cells</a:t>
            </a:r>
          </a:p>
          <a:p>
            <a:pPr eaLnBrk="1" hangingPunct="1">
              <a:defRPr/>
            </a:pPr>
            <a:r>
              <a:rPr lang="en-AU" altLang="es-ES" dirty="0"/>
              <a:t>Squamous cell carcinoma islets</a:t>
            </a:r>
          </a:p>
          <a:p>
            <a:pPr marL="0" indent="0" eaLnBrk="1" hangingPunct="1">
              <a:buNone/>
              <a:defRPr/>
            </a:pPr>
            <a:endParaRPr lang="en-AU" altLang="es-ES" dirty="0"/>
          </a:p>
          <a:p>
            <a:pPr eaLnBrk="1" hangingPunct="1">
              <a:defRPr/>
            </a:pPr>
            <a:endParaRPr lang="en-AU" alt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s-ES" altLang="es-ES" dirty="0"/>
              <a:t>BASAL CELL CARCINOMA SIMULATORS</a:t>
            </a:r>
          </a:p>
        </p:txBody>
      </p:sp>
      <p:sp>
        <p:nvSpPr>
          <p:cNvPr id="14339" name="Rectangle 3"/>
          <p:cNvSpPr>
            <a:spLocks noGrp="1" noChangeArrowheads="1"/>
          </p:cNvSpPr>
          <p:nvPr>
            <p:ph type="body" idx="1"/>
          </p:nvPr>
        </p:nvSpPr>
        <p:spPr/>
        <p:txBody>
          <a:bodyPr/>
          <a:lstStyle/>
          <a:p>
            <a:pPr eaLnBrk="1" hangingPunct="1">
              <a:defRPr/>
            </a:pPr>
            <a:r>
              <a:rPr lang="en-AU" altLang="es-ES" dirty="0"/>
              <a:t>Basaloid proliferations</a:t>
            </a:r>
          </a:p>
          <a:p>
            <a:pPr eaLnBrk="1" hangingPunct="1">
              <a:defRPr/>
            </a:pPr>
            <a:r>
              <a:rPr lang="en-AU" altLang="es-ES" dirty="0"/>
              <a:t>Hair follicles</a:t>
            </a:r>
          </a:p>
          <a:p>
            <a:pPr eaLnBrk="1" hangingPunct="1">
              <a:defRPr/>
            </a:pPr>
            <a:r>
              <a:rPr lang="en-AU" altLang="es-ES" dirty="0"/>
              <a:t>Adnexal structures</a:t>
            </a:r>
          </a:p>
          <a:p>
            <a:pPr eaLnBrk="1" hangingPunct="1">
              <a:defRPr/>
            </a:pPr>
            <a:r>
              <a:rPr lang="en-AU" altLang="es-ES" dirty="0"/>
              <a:t>Endothelial cells</a:t>
            </a:r>
          </a:p>
          <a:p>
            <a:pPr eaLnBrk="1" hangingPunct="1">
              <a:defRPr/>
            </a:pPr>
            <a:r>
              <a:rPr lang="en-AU" altLang="es-ES" dirty="0"/>
              <a:t>Nevi cells</a:t>
            </a:r>
          </a:p>
          <a:p>
            <a:pPr eaLnBrk="1" hangingPunct="1">
              <a:defRPr/>
            </a:pPr>
            <a:r>
              <a:rPr lang="en-AU" altLang="es-ES" dirty="0">
                <a:solidFill>
                  <a:srgbClr val="FF0000"/>
                </a:solidFill>
              </a:rPr>
              <a:t>Squamous cell carcinoma islets</a:t>
            </a:r>
          </a:p>
          <a:p>
            <a:pPr marL="0" indent="0" eaLnBrk="1" hangingPunct="1">
              <a:buNone/>
              <a:defRPr/>
            </a:pPr>
            <a:endParaRPr lang="en-AU" altLang="es-ES" dirty="0"/>
          </a:p>
          <a:p>
            <a:pPr eaLnBrk="1" hangingPunct="1">
              <a:defRPr/>
            </a:pPr>
            <a:endParaRPr lang="en-AU" alt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Marcador de contenido 2"/>
          <p:cNvSpPr>
            <a:spLocks noGrp="1"/>
          </p:cNvSpPr>
          <p:nvPr>
            <p:ph idx="1"/>
          </p:nvPr>
        </p:nvSpPr>
        <p:spPr>
          <a:xfrm>
            <a:off x="1046163" y="549275"/>
            <a:ext cx="7772400" cy="681038"/>
          </a:xfrm>
        </p:spPr>
        <p:txBody>
          <a:bodyPr/>
          <a:lstStyle/>
          <a:p>
            <a:pPr marL="0" indent="0" algn="ctr">
              <a:buFontTx/>
              <a:buNone/>
              <a:defRPr/>
            </a:pPr>
            <a:r>
              <a:rPr lang="en-AU" altLang="es-ES" sz="2800" dirty="0"/>
              <a:t>Metastatic ADC simulating SCC</a:t>
            </a:r>
          </a:p>
        </p:txBody>
      </p:sp>
      <p:sp>
        <p:nvSpPr>
          <p:cNvPr id="6" name="CuadroTexto 5"/>
          <p:cNvSpPr txBox="1"/>
          <p:nvPr/>
        </p:nvSpPr>
        <p:spPr>
          <a:xfrm>
            <a:off x="1187450" y="2352675"/>
            <a:ext cx="3384550" cy="2739211"/>
          </a:xfrm>
          <a:prstGeom prst="rect">
            <a:avLst/>
          </a:prstGeom>
          <a:noFill/>
        </p:spPr>
        <p:txBody>
          <a:bodyPr>
            <a:spAutoFit/>
          </a:bodyPr>
          <a:lstStyle/>
          <a:p>
            <a:pPr>
              <a:defRPr/>
            </a:pPr>
            <a:r>
              <a:rPr lang="en-AU" sz="2800" dirty="0"/>
              <a:t>IHQ:</a:t>
            </a:r>
          </a:p>
          <a:p>
            <a:pPr marL="285750" indent="-285750">
              <a:buFontTx/>
              <a:buChar char="-"/>
              <a:defRPr/>
            </a:pPr>
            <a:r>
              <a:rPr lang="en-AU" dirty="0"/>
              <a:t>CK 7 (metastatic)</a:t>
            </a:r>
          </a:p>
          <a:p>
            <a:pPr marL="285750" indent="-285750">
              <a:buFontTx/>
              <a:buChar char="-"/>
              <a:defRPr/>
            </a:pPr>
            <a:r>
              <a:rPr lang="en-AU" dirty="0"/>
              <a:t>CK 20 (primary)</a:t>
            </a:r>
          </a:p>
          <a:p>
            <a:pPr marL="285750" indent="-285750">
              <a:buFontTx/>
              <a:buChar char="-"/>
              <a:defRPr/>
            </a:pPr>
            <a:r>
              <a:rPr lang="en-AU" dirty="0"/>
              <a:t>CK 19</a:t>
            </a:r>
          </a:p>
          <a:p>
            <a:pPr marL="285750" indent="-285750">
              <a:buFontTx/>
              <a:buChar char="-"/>
              <a:defRPr/>
            </a:pPr>
            <a:r>
              <a:rPr lang="en-AU" dirty="0"/>
              <a:t>Oestrogens</a:t>
            </a:r>
          </a:p>
          <a:p>
            <a:pPr marL="285750" indent="-285750">
              <a:buFontTx/>
              <a:buChar char="-"/>
              <a:defRPr/>
            </a:pPr>
            <a:r>
              <a:rPr lang="en-AU" dirty="0"/>
              <a:t>Progesterone</a:t>
            </a:r>
          </a:p>
          <a:p>
            <a:pPr marL="285750" indent="-285750">
              <a:buFontTx/>
              <a:buChar char="-"/>
              <a:defRPr/>
            </a:pPr>
            <a:r>
              <a:rPr lang="en-AU" dirty="0"/>
              <a:t>CA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lstStyle/>
          <a:p>
            <a:pPr>
              <a:defRPr/>
            </a:pPr>
            <a:r>
              <a:rPr lang="ca-ES" altLang="es-ES" dirty="0"/>
              <a:t>BASAL CELL CARCINOMA SIMULATORS</a:t>
            </a:r>
          </a:p>
        </p:txBody>
      </p:sp>
      <p:sp>
        <p:nvSpPr>
          <p:cNvPr id="25603" name="Marcador de contenido 2"/>
          <p:cNvSpPr>
            <a:spLocks noGrp="1"/>
          </p:cNvSpPr>
          <p:nvPr>
            <p:ph idx="1"/>
          </p:nvPr>
        </p:nvSpPr>
        <p:spPr/>
        <p:txBody>
          <a:bodyPr/>
          <a:lstStyle/>
          <a:p>
            <a:pPr>
              <a:defRPr/>
            </a:pPr>
            <a:r>
              <a:rPr lang="en-AU" altLang="es-ES" dirty="0">
                <a:solidFill>
                  <a:srgbClr val="FF0000"/>
                </a:solidFill>
              </a:rPr>
              <a:t>Trabecular Merkel cell carcinoma</a:t>
            </a:r>
          </a:p>
          <a:p>
            <a:pPr>
              <a:defRPr/>
            </a:pPr>
            <a:r>
              <a:rPr lang="en-AU" altLang="es-ES" dirty="0"/>
              <a:t>Metastatic adenocarcinoma</a:t>
            </a:r>
          </a:p>
          <a:p>
            <a:pPr>
              <a:defRPr/>
            </a:pPr>
            <a:r>
              <a:rPr lang="en-AU" altLang="es-ES" dirty="0" err="1"/>
              <a:t>Syringoid</a:t>
            </a:r>
            <a:r>
              <a:rPr lang="en-AU" altLang="es-ES" dirty="0"/>
              <a:t> carcinoma </a:t>
            </a:r>
          </a:p>
          <a:p>
            <a:pPr>
              <a:defRPr/>
            </a:pPr>
            <a:r>
              <a:rPr lang="en-AU" altLang="es-ES" dirty="0"/>
              <a:t>Metatypical carcinoma</a:t>
            </a:r>
          </a:p>
          <a:p>
            <a:pPr>
              <a:defRPr/>
            </a:pPr>
            <a:r>
              <a:rPr lang="en-AU" altLang="es-ES" dirty="0" err="1"/>
              <a:t>Trichoblastoma</a:t>
            </a:r>
            <a:endParaRPr lang="en-AU" altLang="es-ES" dirty="0"/>
          </a:p>
          <a:p>
            <a:pPr>
              <a:defRPr/>
            </a:pPr>
            <a:r>
              <a:rPr lang="en-AU" altLang="es-ES" dirty="0" err="1"/>
              <a:t>Desmoplastic</a:t>
            </a:r>
            <a:r>
              <a:rPr lang="en-AU" altLang="es-ES" dirty="0"/>
              <a:t> </a:t>
            </a:r>
            <a:r>
              <a:rPr lang="en-AU" altLang="es-ES" dirty="0" err="1"/>
              <a:t>trichoepithelioma</a:t>
            </a:r>
            <a:endParaRPr lang="en-AU" altLang="es-ES" dirty="0"/>
          </a:p>
          <a:p>
            <a:pPr>
              <a:defRPr/>
            </a:pPr>
            <a:r>
              <a:rPr lang="en-AU" altLang="es-ES" dirty="0"/>
              <a:t>Lymphadenoma</a:t>
            </a:r>
          </a:p>
          <a:p>
            <a:pPr>
              <a:defRPr/>
            </a:pPr>
            <a:r>
              <a:rPr lang="en-AU" altLang="es-ES" dirty="0"/>
              <a:t>Lympho-epithelioma-like carcinoma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ca-ES" dirty="0"/>
              <a:t>MERKEL </a:t>
            </a:r>
          </a:p>
        </p:txBody>
      </p:sp>
      <p:sp>
        <p:nvSpPr>
          <p:cNvPr id="3" name="Marcador de contenido 2"/>
          <p:cNvSpPr>
            <a:spLocks noGrp="1"/>
          </p:cNvSpPr>
          <p:nvPr>
            <p:ph idx="1"/>
          </p:nvPr>
        </p:nvSpPr>
        <p:spPr/>
        <p:txBody>
          <a:bodyPr/>
          <a:lstStyle/>
          <a:p>
            <a:pPr marL="0" indent="0">
              <a:buFontTx/>
              <a:buNone/>
              <a:defRPr/>
            </a:pPr>
            <a:r>
              <a:rPr lang="en-US" sz="2800" dirty="0"/>
              <a:t>Deeply-</a:t>
            </a:r>
            <a:r>
              <a:rPr lang="en-US" dirty="0"/>
              <a:t>basophilic highly-cellular tumor with small to medium sized cells, with dense  round nuclei</a:t>
            </a:r>
          </a:p>
          <a:p>
            <a:pPr marL="0" indent="0">
              <a:buFontTx/>
              <a:buNone/>
              <a:defRPr/>
            </a:pPr>
            <a:r>
              <a:rPr lang="en-US" dirty="0"/>
              <a:t>Sparse cytoplasm</a:t>
            </a:r>
          </a:p>
          <a:p>
            <a:pPr marL="0" indent="0">
              <a:buFontTx/>
              <a:buNone/>
              <a:defRPr/>
            </a:pPr>
            <a:r>
              <a:rPr lang="en-US" dirty="0"/>
              <a:t>Apoptotic tumor cells  with mitosis</a:t>
            </a:r>
          </a:p>
          <a:p>
            <a:pPr marL="0" indent="0">
              <a:buFontTx/>
              <a:buNone/>
              <a:defRPr/>
            </a:pPr>
            <a:r>
              <a:rPr lang="en-US" dirty="0"/>
              <a:t>Patterns: diffuse, trabecular or nested</a:t>
            </a:r>
          </a:p>
          <a:p>
            <a:pPr marL="0" indent="0">
              <a:buFontTx/>
              <a:buNone/>
              <a:defRPr/>
            </a:pPr>
            <a:r>
              <a:rPr lang="en-US" dirty="0"/>
              <a:t>CK20, Pan cytokeratin is diagnostic</a:t>
            </a:r>
          </a:p>
          <a:p>
            <a:pPr marL="0" indent="0">
              <a:buFontTx/>
              <a:buNone/>
              <a:defRPr/>
            </a:pPr>
            <a:r>
              <a:rPr lang="en-US" dirty="0"/>
              <a:t>S100 and LCA are negative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lstStyle/>
          <a:p>
            <a:pPr>
              <a:defRPr/>
            </a:pPr>
            <a:r>
              <a:rPr lang="ca-ES" altLang="es-ES" dirty="0"/>
              <a:t>BASAL CELL CARCINOMA SIMULATORS</a:t>
            </a:r>
          </a:p>
        </p:txBody>
      </p:sp>
      <p:sp>
        <p:nvSpPr>
          <p:cNvPr id="25603" name="Marcador de contenido 2"/>
          <p:cNvSpPr>
            <a:spLocks noGrp="1"/>
          </p:cNvSpPr>
          <p:nvPr>
            <p:ph idx="1"/>
          </p:nvPr>
        </p:nvSpPr>
        <p:spPr/>
        <p:txBody>
          <a:bodyPr/>
          <a:lstStyle/>
          <a:p>
            <a:pPr>
              <a:defRPr/>
            </a:pPr>
            <a:r>
              <a:rPr lang="en-AU" altLang="es-ES" dirty="0"/>
              <a:t>Trabecular Merkel cell carcinoma</a:t>
            </a:r>
          </a:p>
          <a:p>
            <a:pPr>
              <a:defRPr/>
            </a:pPr>
            <a:r>
              <a:rPr lang="en-AU" altLang="es-ES" dirty="0"/>
              <a:t>Adenocarcinoma metastasis</a:t>
            </a:r>
          </a:p>
          <a:p>
            <a:pPr>
              <a:defRPr/>
            </a:pPr>
            <a:r>
              <a:rPr lang="en-AU" altLang="es-ES" dirty="0" err="1"/>
              <a:t>Syringoid</a:t>
            </a:r>
            <a:r>
              <a:rPr lang="en-AU" altLang="es-ES" dirty="0"/>
              <a:t> carcinoma </a:t>
            </a:r>
          </a:p>
          <a:p>
            <a:pPr>
              <a:defRPr/>
            </a:pPr>
            <a:r>
              <a:rPr lang="en-AU" altLang="es-ES" dirty="0" err="1">
                <a:solidFill>
                  <a:srgbClr val="FF0000"/>
                </a:solidFill>
              </a:rPr>
              <a:t>Metatypical</a:t>
            </a:r>
            <a:r>
              <a:rPr lang="en-AU" altLang="es-ES" dirty="0">
                <a:solidFill>
                  <a:srgbClr val="FF0000"/>
                </a:solidFill>
              </a:rPr>
              <a:t> carcinomas</a:t>
            </a:r>
          </a:p>
          <a:p>
            <a:pPr>
              <a:defRPr/>
            </a:pPr>
            <a:r>
              <a:rPr lang="en-AU" altLang="es-ES" dirty="0" err="1"/>
              <a:t>Trichoblastomas</a:t>
            </a:r>
            <a:endParaRPr lang="en-AU" altLang="es-ES" dirty="0"/>
          </a:p>
          <a:p>
            <a:pPr>
              <a:defRPr/>
            </a:pPr>
            <a:r>
              <a:rPr lang="en-AU" altLang="es-ES" dirty="0" err="1"/>
              <a:t>Desmoplastic</a:t>
            </a:r>
            <a:r>
              <a:rPr lang="en-AU" altLang="es-ES" dirty="0"/>
              <a:t> </a:t>
            </a:r>
            <a:r>
              <a:rPr lang="en-AU" altLang="es-ES" dirty="0" err="1"/>
              <a:t>trichoepithelioma</a:t>
            </a:r>
            <a:endParaRPr lang="en-AU" altLang="es-ES" dirty="0"/>
          </a:p>
          <a:p>
            <a:pPr>
              <a:defRPr/>
            </a:pPr>
            <a:r>
              <a:rPr lang="en-AU" altLang="es-ES" dirty="0" err="1"/>
              <a:t>Lymphadenoma</a:t>
            </a:r>
            <a:endParaRPr lang="en-AU" altLang="es-ES" dirty="0"/>
          </a:p>
          <a:p>
            <a:pPr>
              <a:defRPr/>
            </a:pPr>
            <a:r>
              <a:rPr lang="en-AU" altLang="es-ES" dirty="0"/>
              <a:t>Lymphoepithelioma-like carcinoma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lstStyle/>
          <a:p>
            <a:pPr>
              <a:defRPr/>
            </a:pPr>
            <a:r>
              <a:rPr lang="ca-ES" altLang="es-ES" dirty="0"/>
              <a:t>BASAL CELL CARCINOMA SIMULATORS</a:t>
            </a:r>
          </a:p>
        </p:txBody>
      </p:sp>
      <p:sp>
        <p:nvSpPr>
          <p:cNvPr id="25603" name="Marcador de contenido 2"/>
          <p:cNvSpPr>
            <a:spLocks noGrp="1"/>
          </p:cNvSpPr>
          <p:nvPr>
            <p:ph idx="1"/>
          </p:nvPr>
        </p:nvSpPr>
        <p:spPr/>
        <p:txBody>
          <a:bodyPr/>
          <a:lstStyle/>
          <a:p>
            <a:pPr>
              <a:defRPr/>
            </a:pPr>
            <a:r>
              <a:rPr lang="en-AU" altLang="es-ES" dirty="0"/>
              <a:t>Trabecular Merkel cell carcinoma</a:t>
            </a:r>
          </a:p>
          <a:p>
            <a:pPr>
              <a:defRPr/>
            </a:pPr>
            <a:r>
              <a:rPr lang="en-AU" altLang="es-ES" dirty="0"/>
              <a:t>Adenocarcinoma metastasis</a:t>
            </a:r>
          </a:p>
          <a:p>
            <a:pPr>
              <a:defRPr/>
            </a:pPr>
            <a:r>
              <a:rPr lang="en-AU" altLang="es-ES" dirty="0" err="1"/>
              <a:t>Syringoid</a:t>
            </a:r>
            <a:r>
              <a:rPr lang="en-AU" altLang="es-ES" dirty="0"/>
              <a:t> carcinoma </a:t>
            </a:r>
          </a:p>
          <a:p>
            <a:pPr>
              <a:defRPr/>
            </a:pPr>
            <a:r>
              <a:rPr lang="en-AU" altLang="es-ES" dirty="0" err="1"/>
              <a:t>Metatypical</a:t>
            </a:r>
            <a:r>
              <a:rPr lang="en-AU" altLang="es-ES" dirty="0"/>
              <a:t> carcinomas</a:t>
            </a:r>
          </a:p>
          <a:p>
            <a:pPr>
              <a:defRPr/>
            </a:pPr>
            <a:r>
              <a:rPr lang="en-AU" altLang="es-ES" dirty="0" err="1"/>
              <a:t>Trichoblastomas</a:t>
            </a:r>
            <a:endParaRPr lang="en-AU" altLang="es-ES" dirty="0"/>
          </a:p>
          <a:p>
            <a:pPr>
              <a:defRPr/>
            </a:pPr>
            <a:r>
              <a:rPr lang="en-AU" altLang="es-ES" dirty="0" err="1">
                <a:solidFill>
                  <a:srgbClr val="FF0000"/>
                </a:solidFill>
              </a:rPr>
              <a:t>Desmoplastic</a:t>
            </a:r>
            <a:r>
              <a:rPr lang="en-AU" altLang="es-ES" dirty="0">
                <a:solidFill>
                  <a:srgbClr val="FF0000"/>
                </a:solidFill>
              </a:rPr>
              <a:t> </a:t>
            </a:r>
            <a:r>
              <a:rPr lang="en-AU" altLang="es-ES" dirty="0" err="1">
                <a:solidFill>
                  <a:srgbClr val="FF0000"/>
                </a:solidFill>
              </a:rPr>
              <a:t>trichoepithelioma</a:t>
            </a:r>
            <a:endParaRPr lang="en-AU" altLang="es-ES" dirty="0">
              <a:solidFill>
                <a:srgbClr val="FF0000"/>
              </a:solidFill>
            </a:endParaRPr>
          </a:p>
          <a:p>
            <a:pPr>
              <a:defRPr/>
            </a:pPr>
            <a:r>
              <a:rPr lang="en-AU" altLang="es-ES" b="1" i="1" dirty="0" err="1">
                <a:solidFill>
                  <a:schemeClr val="accent4">
                    <a:lumMod val="75000"/>
                    <a:lumOff val="25000"/>
                  </a:schemeClr>
                </a:solidFill>
              </a:rPr>
              <a:t>Lymphoadenoma</a:t>
            </a:r>
            <a:endParaRPr lang="en-AU" altLang="es-ES" b="1" i="1" dirty="0">
              <a:solidFill>
                <a:schemeClr val="accent4">
                  <a:lumMod val="75000"/>
                  <a:lumOff val="25000"/>
                </a:schemeClr>
              </a:solidFill>
            </a:endParaRPr>
          </a:p>
          <a:p>
            <a:pPr>
              <a:defRPr/>
            </a:pPr>
            <a:r>
              <a:rPr lang="en-AU" altLang="es-ES" dirty="0" err="1"/>
              <a:t>Lymphoepithelioma</a:t>
            </a:r>
            <a:r>
              <a:rPr lang="en-AU" altLang="es-ES" dirty="0"/>
              <a:t>-like carcinoma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endParaRPr lang="es-ES" altLang="es-ES" dirty="0"/>
          </a:p>
        </p:txBody>
      </p:sp>
      <p:sp>
        <p:nvSpPr>
          <p:cNvPr id="4099" name="Rectangle 3"/>
          <p:cNvSpPr>
            <a:spLocks noGrp="1" noChangeArrowheads="1"/>
          </p:cNvSpPr>
          <p:nvPr>
            <p:ph type="body" idx="1"/>
          </p:nvPr>
        </p:nvSpPr>
        <p:spPr/>
        <p:txBody>
          <a:bodyPr/>
          <a:lstStyle/>
          <a:p>
            <a:pPr eaLnBrk="1" hangingPunct="1">
              <a:defRPr/>
            </a:pPr>
            <a:r>
              <a:rPr lang="en-AU" altLang="es-ES" sz="2800" dirty="0"/>
              <a:t>We present our experience of clinical, histological and </a:t>
            </a:r>
            <a:r>
              <a:rPr lang="en-AU" altLang="es-ES" sz="2800"/>
              <a:t>educational findings</a:t>
            </a:r>
            <a:endParaRPr lang="en-AU" altLang="es-ES" sz="2800" dirty="0"/>
          </a:p>
          <a:p>
            <a:pPr eaLnBrk="1" hangingPunct="1">
              <a:defRPr/>
            </a:pPr>
            <a:r>
              <a:rPr lang="en-AU" altLang="es-ES" sz="2800" dirty="0"/>
              <a:t>1981-2016:  6102 procedures</a:t>
            </a:r>
          </a:p>
          <a:p>
            <a:pPr eaLnBrk="1" hangingPunct="1">
              <a:defRPr/>
            </a:pPr>
            <a:endParaRPr lang="en-AU" altLang="es-ES" sz="2800" dirty="0"/>
          </a:p>
          <a:p>
            <a:pPr eaLnBrk="1" hangingPunct="1">
              <a:defRPr/>
            </a:pPr>
            <a:r>
              <a:rPr lang="en-AU" altLang="es-ES" sz="2800" dirty="0"/>
              <a:t>Exceptionally: immunohistochemistry in challenging cases using paraffin </a:t>
            </a:r>
            <a:r>
              <a:rPr lang="en-AU" altLang="es-ES" sz="2800" dirty="0" err="1"/>
              <a:t>debulking</a:t>
            </a:r>
            <a:r>
              <a:rPr lang="en-AU" altLang="es-ES" sz="2800" dirty="0"/>
              <a:t> tissue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ítulo 1"/>
          <p:cNvSpPr>
            <a:spLocks noGrp="1"/>
          </p:cNvSpPr>
          <p:nvPr>
            <p:ph type="title"/>
          </p:nvPr>
        </p:nvSpPr>
        <p:spPr>
          <a:xfrm>
            <a:off x="685800" y="0"/>
            <a:ext cx="7772400" cy="1752600"/>
          </a:xfrm>
        </p:spPr>
        <p:txBody>
          <a:bodyPr/>
          <a:lstStyle/>
          <a:p>
            <a:pPr>
              <a:defRPr/>
            </a:pPr>
            <a:r>
              <a:rPr lang="es-ES" altLang="es-ES" sz="2800" dirty="0" err="1"/>
              <a:t>Desmoplastic</a:t>
            </a:r>
            <a:r>
              <a:rPr lang="es-ES" altLang="es-ES" sz="2800" dirty="0"/>
              <a:t> </a:t>
            </a:r>
            <a:r>
              <a:rPr lang="es-ES" altLang="es-ES" sz="2800" dirty="0" err="1"/>
              <a:t>trichoepithelioma</a:t>
            </a:r>
            <a:endParaRPr lang="ca-ES" altLang="es-ES" sz="2800" dirty="0"/>
          </a:p>
        </p:txBody>
      </p:sp>
      <p:sp>
        <p:nvSpPr>
          <p:cNvPr id="32772" name="Rectángulo 6"/>
          <p:cNvSpPr>
            <a:spLocks noChangeArrowheads="1"/>
          </p:cNvSpPr>
          <p:nvPr/>
        </p:nvSpPr>
        <p:spPr bwMode="auto">
          <a:xfrm>
            <a:off x="539750" y="1700213"/>
            <a:ext cx="4464050"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pPr>
            <a:r>
              <a:rPr lang="en-AU" altLang="es-ES" sz="2800" dirty="0" err="1">
                <a:cs typeface="Arial" panose="020B0604020202020204" pitchFamily="34" charset="0"/>
              </a:rPr>
              <a:t>Tumor</a:t>
            </a:r>
            <a:r>
              <a:rPr lang="en-AU" altLang="es-ES" sz="2800" dirty="0">
                <a:cs typeface="Arial" panose="020B0604020202020204" pitchFamily="34" charset="0"/>
              </a:rPr>
              <a:t> cells growing as cellular sheets within a sclerotic dermis</a:t>
            </a:r>
          </a:p>
          <a:p>
            <a:pPr marL="0" indent="0">
              <a:spcBef>
                <a:spcPct val="0"/>
              </a:spcBef>
              <a:buNone/>
            </a:pPr>
            <a:endParaRPr lang="en-AU" altLang="es-ES" sz="2800" dirty="0">
              <a:cs typeface="Arial" panose="020B0604020202020204" pitchFamily="34" charset="0"/>
            </a:endParaRPr>
          </a:p>
          <a:p>
            <a:pPr>
              <a:spcBef>
                <a:spcPct val="0"/>
              </a:spcBef>
            </a:pPr>
            <a:endParaRPr lang="en-AU" altLang="es-ES" sz="2800" dirty="0">
              <a:cs typeface="Arial" panose="020B0604020202020204" pitchFamily="34" charset="0"/>
            </a:endParaRPr>
          </a:p>
          <a:p>
            <a:pPr marL="0" indent="0">
              <a:spcBef>
                <a:spcPct val="0"/>
              </a:spcBef>
              <a:buNone/>
            </a:pPr>
            <a:endParaRPr lang="en-AU" altLang="es-ES" sz="2800" dirty="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685800" y="1844675"/>
            <a:ext cx="7772400" cy="3240088"/>
          </a:xfrm>
        </p:spPr>
        <p:txBody>
          <a:bodyPr/>
          <a:lstStyle/>
          <a:p>
            <a:pPr>
              <a:defRPr/>
            </a:pPr>
            <a:r>
              <a:rPr lang="ca-ES" altLang="es-ES" sz="2800" dirty="0" err="1">
                <a:solidFill>
                  <a:schemeClr val="tx1"/>
                </a:solidFill>
              </a:rPr>
              <a:t>Lymphadenoma</a:t>
            </a:r>
            <a:r>
              <a:rPr lang="ca-ES" altLang="es-ES" sz="2800" dirty="0">
                <a:solidFill>
                  <a:schemeClr val="tx1"/>
                </a:solidFill>
              </a:rPr>
              <a:t>-</a:t>
            </a:r>
            <a:r>
              <a:rPr lang="ca-ES" altLang="es-ES" sz="2800" dirty="0">
                <a:solidFill>
                  <a:schemeClr val="tx1"/>
                </a:solidFill>
                <a:sym typeface="Wingdings" panose="05000000000000000000" pitchFamily="2" charset="2"/>
              </a:rPr>
              <a:t> </a:t>
            </a:r>
            <a:r>
              <a:rPr lang="ca-ES" altLang="es-ES" sz="2800" dirty="0" err="1">
                <a:solidFill>
                  <a:schemeClr val="tx1"/>
                </a:solidFill>
                <a:sym typeface="Wingdings" panose="05000000000000000000" pitchFamily="2" charset="2"/>
              </a:rPr>
              <a:t>Trichoblastoma</a:t>
            </a:r>
            <a:endParaRPr lang="ca-ES" altLang="es-ES" sz="2800" dirty="0"/>
          </a:p>
        </p:txBody>
      </p:sp>
      <p:sp>
        <p:nvSpPr>
          <p:cNvPr id="33798" name="CuadroTexto 3"/>
          <p:cNvSpPr txBox="1">
            <a:spLocks noChangeArrowheads="1"/>
          </p:cNvSpPr>
          <p:nvPr/>
        </p:nvSpPr>
        <p:spPr bwMode="auto">
          <a:xfrm>
            <a:off x="5292725" y="4149725"/>
            <a:ext cx="37433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ca-ES" altLang="es-ES" sz="2400"/>
              <a:t>TRICOEPITELIOMA spectrum</a:t>
            </a:r>
          </a:p>
        </p:txBody>
      </p:sp>
      <p:sp>
        <p:nvSpPr>
          <p:cNvPr id="33799" name="CuadroTexto 3"/>
          <p:cNvSpPr txBox="1">
            <a:spLocks noChangeArrowheads="1"/>
          </p:cNvSpPr>
          <p:nvPr/>
        </p:nvSpPr>
        <p:spPr bwMode="auto">
          <a:xfrm>
            <a:off x="5292725" y="4149725"/>
            <a:ext cx="37433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ca-ES" altLang="es-ES" sz="2400"/>
              <a:t>TRICOEPITELIOMA spectrum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lstStyle/>
          <a:p>
            <a:pPr>
              <a:defRPr/>
            </a:pPr>
            <a:r>
              <a:rPr lang="ca-ES" altLang="es-ES" dirty="0"/>
              <a:t>BASAL CELL CARCINOMA SIMULATORS</a:t>
            </a:r>
          </a:p>
        </p:txBody>
      </p:sp>
      <p:sp>
        <p:nvSpPr>
          <p:cNvPr id="25603" name="Marcador de contenido 2"/>
          <p:cNvSpPr>
            <a:spLocks noGrp="1"/>
          </p:cNvSpPr>
          <p:nvPr>
            <p:ph idx="1"/>
          </p:nvPr>
        </p:nvSpPr>
        <p:spPr/>
        <p:txBody>
          <a:bodyPr/>
          <a:lstStyle/>
          <a:p>
            <a:pPr>
              <a:defRPr/>
            </a:pPr>
            <a:r>
              <a:rPr lang="en-AU" altLang="es-ES" dirty="0"/>
              <a:t>Trabecular Merkel cell carcinoma</a:t>
            </a:r>
          </a:p>
          <a:p>
            <a:pPr>
              <a:defRPr/>
            </a:pPr>
            <a:r>
              <a:rPr lang="en-AU" altLang="es-ES" dirty="0"/>
              <a:t>Adenocarcinoma metastasis</a:t>
            </a:r>
          </a:p>
          <a:p>
            <a:pPr>
              <a:defRPr/>
            </a:pPr>
            <a:r>
              <a:rPr lang="en-AU" altLang="es-ES" dirty="0" err="1"/>
              <a:t>Syringoid</a:t>
            </a:r>
            <a:r>
              <a:rPr lang="en-AU" altLang="es-ES" dirty="0"/>
              <a:t> carcinoma </a:t>
            </a:r>
          </a:p>
          <a:p>
            <a:pPr>
              <a:defRPr/>
            </a:pPr>
            <a:r>
              <a:rPr lang="en-AU" altLang="es-ES" dirty="0" err="1"/>
              <a:t>Metatypical</a:t>
            </a:r>
            <a:r>
              <a:rPr lang="en-AU" altLang="es-ES" dirty="0"/>
              <a:t> carcinomas</a:t>
            </a:r>
          </a:p>
          <a:p>
            <a:pPr>
              <a:defRPr/>
            </a:pPr>
            <a:r>
              <a:rPr lang="en-AU" altLang="es-ES" dirty="0" err="1"/>
              <a:t>Trichoblastomas</a:t>
            </a:r>
            <a:endParaRPr lang="en-AU" altLang="es-ES" dirty="0"/>
          </a:p>
          <a:p>
            <a:pPr>
              <a:defRPr/>
            </a:pPr>
            <a:r>
              <a:rPr lang="en-AU" altLang="es-ES" dirty="0" err="1"/>
              <a:t>Desmoplastic</a:t>
            </a:r>
            <a:r>
              <a:rPr lang="en-AU" altLang="es-ES" dirty="0"/>
              <a:t> </a:t>
            </a:r>
            <a:r>
              <a:rPr lang="en-AU" altLang="es-ES" dirty="0" err="1"/>
              <a:t>trichoepithelioma</a:t>
            </a:r>
            <a:endParaRPr lang="en-AU" altLang="es-ES" dirty="0"/>
          </a:p>
          <a:p>
            <a:pPr>
              <a:defRPr/>
            </a:pPr>
            <a:r>
              <a:rPr lang="en-AU" altLang="es-ES" dirty="0" err="1"/>
              <a:t>Lymphadenoma</a:t>
            </a:r>
            <a:endParaRPr lang="en-AU" altLang="es-ES" dirty="0"/>
          </a:p>
          <a:p>
            <a:pPr>
              <a:defRPr/>
            </a:pPr>
            <a:r>
              <a:rPr lang="en-AU" altLang="es-ES" dirty="0">
                <a:solidFill>
                  <a:srgbClr val="FF0000"/>
                </a:solidFill>
              </a:rPr>
              <a:t>Lympho-epithelioma-like carcinoma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p:txBody>
          <a:bodyPr/>
          <a:lstStyle/>
          <a:p>
            <a:pPr>
              <a:defRPr/>
            </a:pPr>
            <a:r>
              <a:rPr lang="ca-ES" altLang="es-ES" sz="2800" dirty="0" err="1">
                <a:solidFill>
                  <a:schemeClr val="tx1"/>
                </a:solidFill>
              </a:rPr>
              <a:t>Lympho-epithelioma-like</a:t>
            </a:r>
            <a:r>
              <a:rPr lang="ca-ES" altLang="es-ES" sz="2800" dirty="0">
                <a:solidFill>
                  <a:schemeClr val="tx1"/>
                </a:solidFill>
              </a:rPr>
              <a:t> carcinoma of </a:t>
            </a:r>
            <a:r>
              <a:rPr lang="ca-ES" altLang="es-ES" sz="2800" dirty="0" err="1">
                <a:solidFill>
                  <a:schemeClr val="tx1"/>
                </a:solidFill>
              </a:rPr>
              <a:t>the</a:t>
            </a:r>
            <a:r>
              <a:rPr lang="ca-ES" altLang="es-ES" sz="2800" dirty="0">
                <a:solidFill>
                  <a:schemeClr val="tx1"/>
                </a:solidFill>
              </a:rPr>
              <a:t> skin</a:t>
            </a:r>
            <a:r>
              <a:rPr lang="ca-ES" altLang="es-ES" sz="2800" dirty="0">
                <a:solidFill>
                  <a:srgbClr val="FF0000"/>
                </a:solidFill>
              </a:rPr>
              <a:t/>
            </a:r>
            <a:br>
              <a:rPr lang="ca-ES" altLang="es-ES" sz="2800" dirty="0">
                <a:solidFill>
                  <a:srgbClr val="FF0000"/>
                </a:solidFill>
              </a:rPr>
            </a:br>
            <a:endParaRPr lang="ca-ES" altLang="es-ES" sz="2800" dirty="0"/>
          </a:p>
        </p:txBody>
      </p:sp>
      <p:sp>
        <p:nvSpPr>
          <p:cNvPr id="32771" name="Marcador de contenido 2"/>
          <p:cNvSpPr>
            <a:spLocks noGrp="1"/>
          </p:cNvSpPr>
          <p:nvPr>
            <p:ph idx="1"/>
          </p:nvPr>
        </p:nvSpPr>
        <p:spPr>
          <a:xfrm>
            <a:off x="685800" y="1700213"/>
            <a:ext cx="4533900" cy="4897437"/>
          </a:xfrm>
        </p:spPr>
        <p:txBody>
          <a:bodyPr/>
          <a:lstStyle/>
          <a:p>
            <a:pPr>
              <a:defRPr/>
            </a:pPr>
            <a:r>
              <a:rPr lang="en-AU" altLang="es-ES" sz="2400" dirty="0"/>
              <a:t>Resembles undifferentiated nasopharyngeal carcinoma</a:t>
            </a:r>
          </a:p>
          <a:p>
            <a:pPr>
              <a:defRPr/>
            </a:pPr>
            <a:r>
              <a:rPr lang="en-AU" altLang="es-ES" sz="2400" dirty="0"/>
              <a:t>Well-circumscribed tumor involving the dermis and subcutaneous tissue</a:t>
            </a:r>
          </a:p>
          <a:p>
            <a:pPr>
              <a:defRPr/>
            </a:pPr>
            <a:r>
              <a:rPr lang="en-AU" altLang="es-ES" sz="2400" dirty="0"/>
              <a:t>Mitoses are frequent</a:t>
            </a:r>
          </a:p>
          <a:p>
            <a:pPr>
              <a:defRPr/>
            </a:pPr>
            <a:r>
              <a:rPr lang="en-AU" altLang="es-ES" sz="2400" dirty="0"/>
              <a:t>Intense </a:t>
            </a:r>
            <a:r>
              <a:rPr lang="en-AU" altLang="es-ES" sz="2400" dirty="0" err="1"/>
              <a:t>lymphoplasmocytic</a:t>
            </a:r>
            <a:r>
              <a:rPr lang="en-AU" altLang="es-ES" sz="2400" dirty="0"/>
              <a:t> infiltrate</a:t>
            </a:r>
          </a:p>
          <a:p>
            <a:pPr>
              <a:defRPr/>
            </a:pPr>
            <a:r>
              <a:rPr lang="en-AU" altLang="es-ES" sz="2400" dirty="0"/>
              <a:t>Has been classified as a variant of SCC </a:t>
            </a:r>
          </a:p>
          <a:p>
            <a:pPr>
              <a:defRPr/>
            </a:pPr>
            <a:r>
              <a:rPr lang="en-AU" altLang="es-ES" sz="2400" dirty="0"/>
              <a:t>Detection of EBV is helpful to differentiate metastases</a:t>
            </a:r>
          </a:p>
          <a:p>
            <a:pPr>
              <a:defRPr/>
            </a:pPr>
            <a:endParaRPr lang="en-AU" alt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s-ES" altLang="es-ES" dirty="0"/>
              <a:t>SQUAMOUS CELL CARCINOMA SIMULATORS</a:t>
            </a:r>
          </a:p>
        </p:txBody>
      </p:sp>
      <p:sp>
        <p:nvSpPr>
          <p:cNvPr id="33795" name="Rectangle 3"/>
          <p:cNvSpPr>
            <a:spLocks noGrp="1" noChangeArrowheads="1"/>
          </p:cNvSpPr>
          <p:nvPr>
            <p:ph type="body" idx="1"/>
          </p:nvPr>
        </p:nvSpPr>
        <p:spPr/>
        <p:txBody>
          <a:bodyPr/>
          <a:lstStyle/>
          <a:p>
            <a:pPr eaLnBrk="1" hangingPunct="1">
              <a:defRPr/>
            </a:pPr>
            <a:r>
              <a:rPr lang="en-AU" altLang="es-ES" sz="2800" dirty="0">
                <a:solidFill>
                  <a:srgbClr val="FF0000"/>
                </a:solidFill>
              </a:rPr>
              <a:t>Inverted follicular keratosis</a:t>
            </a:r>
          </a:p>
          <a:p>
            <a:pPr eaLnBrk="1" hangingPunct="1">
              <a:defRPr/>
            </a:pPr>
            <a:r>
              <a:rPr lang="en-AU" altLang="es-ES" sz="2800" dirty="0"/>
              <a:t>Pseudo-</a:t>
            </a:r>
            <a:r>
              <a:rPr lang="en-AU" altLang="es-ES" sz="2800" dirty="0" err="1"/>
              <a:t>epitheliomatous</a:t>
            </a:r>
            <a:r>
              <a:rPr lang="en-AU" altLang="es-ES" sz="2800" dirty="0"/>
              <a:t> hyperplasia </a:t>
            </a:r>
          </a:p>
          <a:p>
            <a:pPr eaLnBrk="1" hangingPunct="1">
              <a:defRPr/>
            </a:pPr>
            <a:r>
              <a:rPr lang="en-AU" altLang="es-ES" sz="2800" dirty="0"/>
              <a:t>Glandular </a:t>
            </a:r>
            <a:r>
              <a:rPr lang="en-AU" altLang="es-ES" sz="2800" dirty="0" err="1"/>
              <a:t>sialometaplasia</a:t>
            </a:r>
            <a:endParaRPr lang="en-AU" altLang="es-ES" sz="2800" dirty="0"/>
          </a:p>
          <a:p>
            <a:pPr eaLnBrk="1" hangingPunct="1">
              <a:defRPr/>
            </a:pPr>
            <a:r>
              <a:rPr lang="en-AU" altLang="es-ES" sz="2800" dirty="0"/>
              <a:t>Scars</a:t>
            </a:r>
          </a:p>
          <a:p>
            <a:pPr eaLnBrk="1" hangingPunct="1">
              <a:defRPr/>
            </a:pPr>
            <a:r>
              <a:rPr lang="en-AU" altLang="es-ES" sz="2800" dirty="0"/>
              <a:t>Keratin granulomas</a:t>
            </a:r>
          </a:p>
          <a:p>
            <a:pPr eaLnBrk="1" hangingPunct="1">
              <a:defRPr/>
            </a:pPr>
            <a:r>
              <a:rPr lang="en-AU" altLang="es-ES" sz="2800" dirty="0"/>
              <a:t>Nasal muco-epidermoid carcinoma </a:t>
            </a:r>
          </a:p>
          <a:p>
            <a:pPr eaLnBrk="1" hangingPunct="1">
              <a:defRPr/>
            </a:pPr>
            <a:r>
              <a:rPr lang="en-AU" altLang="es-ES" sz="2800" dirty="0"/>
              <a:t>Sebaceous carcinoma</a:t>
            </a:r>
          </a:p>
          <a:p>
            <a:pPr eaLnBrk="1" hangingPunct="1">
              <a:defRPr/>
            </a:pPr>
            <a:r>
              <a:rPr lang="en-AU" altLang="es-ES" sz="2800" dirty="0" err="1"/>
              <a:t>Desmoplastic</a:t>
            </a:r>
            <a:r>
              <a:rPr lang="en-AU" altLang="es-ES" sz="2800" dirty="0"/>
              <a:t> melanoma</a:t>
            </a:r>
          </a:p>
          <a:p>
            <a:pPr eaLnBrk="1" hangingPunct="1">
              <a:defRPr/>
            </a:pPr>
            <a:r>
              <a:rPr lang="en-AU" altLang="es-ES" sz="2800" dirty="0"/>
              <a:t>Nodular fasciitis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p:txBody>
          <a:bodyPr/>
          <a:lstStyle/>
          <a:p>
            <a:pPr>
              <a:defRPr/>
            </a:pPr>
            <a:r>
              <a:rPr lang="es-ES" altLang="es-ES" sz="2800"/>
              <a:t>Inverted</a:t>
            </a:r>
            <a:r>
              <a:rPr lang="es-ES" altLang="es-ES" sz="2800" dirty="0"/>
              <a:t> </a:t>
            </a:r>
            <a:r>
              <a:rPr lang="es-ES" altLang="es-ES" sz="2800" dirty="0" err="1"/>
              <a:t>follicular</a:t>
            </a:r>
            <a:r>
              <a:rPr lang="es-ES" altLang="es-ES" sz="2800" dirty="0"/>
              <a:t> </a:t>
            </a:r>
            <a:r>
              <a:rPr lang="es-ES" altLang="es-ES" sz="2800" dirty="0" err="1"/>
              <a:t>keratosis</a:t>
            </a:r>
            <a:endParaRPr lang="ca-ES" altLang="es-ES" sz="2800" dirty="0"/>
          </a:p>
        </p:txBody>
      </p:sp>
      <p:sp>
        <p:nvSpPr>
          <p:cNvPr id="34819" name="Marcador de contenido 2"/>
          <p:cNvSpPr>
            <a:spLocks noGrp="1"/>
          </p:cNvSpPr>
          <p:nvPr>
            <p:ph idx="1"/>
          </p:nvPr>
        </p:nvSpPr>
        <p:spPr>
          <a:xfrm>
            <a:off x="490538" y="2393950"/>
            <a:ext cx="3598862" cy="2816225"/>
          </a:xfrm>
        </p:spPr>
        <p:txBody>
          <a:bodyPr/>
          <a:lstStyle/>
          <a:p>
            <a:pPr>
              <a:defRPr/>
            </a:pPr>
            <a:r>
              <a:rPr lang="en-US" altLang="es-ES" sz="2800" dirty="0"/>
              <a:t>Proliferative </a:t>
            </a:r>
            <a:r>
              <a:rPr lang="en-US" altLang="es-ES" sz="2800" dirty="0" err="1"/>
              <a:t>downgrowths</a:t>
            </a:r>
            <a:r>
              <a:rPr lang="en-US" altLang="es-ES" sz="2800" dirty="0"/>
              <a:t> of mature squamous epithelium with </a:t>
            </a:r>
            <a:r>
              <a:rPr lang="en-US" altLang="es-ES" sz="2800" dirty="0" err="1"/>
              <a:t>infundibular</a:t>
            </a:r>
            <a:r>
              <a:rPr lang="en-US" altLang="es-ES" sz="2800" dirty="0"/>
              <a:t> keratinization </a:t>
            </a:r>
            <a:endParaRPr lang="ca-ES" altLang="es-E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s-ES" altLang="es-ES" dirty="0"/>
              <a:t>SQUAMOUS CELL CARCINOMA SIMULATORS</a:t>
            </a:r>
          </a:p>
        </p:txBody>
      </p:sp>
      <p:sp>
        <p:nvSpPr>
          <p:cNvPr id="33795" name="Rectangle 3"/>
          <p:cNvSpPr>
            <a:spLocks noGrp="1" noChangeArrowheads="1"/>
          </p:cNvSpPr>
          <p:nvPr>
            <p:ph type="body" idx="1"/>
          </p:nvPr>
        </p:nvSpPr>
        <p:spPr/>
        <p:txBody>
          <a:bodyPr/>
          <a:lstStyle/>
          <a:p>
            <a:pPr eaLnBrk="1" hangingPunct="1">
              <a:defRPr/>
            </a:pPr>
            <a:r>
              <a:rPr lang="en-AU" altLang="es-ES" sz="2800" dirty="0"/>
              <a:t>Inverted follicular keratosis</a:t>
            </a:r>
          </a:p>
          <a:p>
            <a:pPr eaLnBrk="1" hangingPunct="1">
              <a:defRPr/>
            </a:pPr>
            <a:r>
              <a:rPr lang="en-AU" altLang="es-ES" sz="2800" dirty="0">
                <a:solidFill>
                  <a:srgbClr val="FF0000"/>
                </a:solidFill>
              </a:rPr>
              <a:t>Pseudo-</a:t>
            </a:r>
            <a:r>
              <a:rPr lang="en-AU" altLang="es-ES" sz="2800" dirty="0" err="1">
                <a:solidFill>
                  <a:srgbClr val="FF0000"/>
                </a:solidFill>
              </a:rPr>
              <a:t>epitheliomatous</a:t>
            </a:r>
            <a:r>
              <a:rPr lang="en-AU" altLang="es-ES" sz="2800" dirty="0">
                <a:solidFill>
                  <a:srgbClr val="FF0000"/>
                </a:solidFill>
              </a:rPr>
              <a:t> hyperplasia </a:t>
            </a:r>
          </a:p>
          <a:p>
            <a:pPr eaLnBrk="1" hangingPunct="1">
              <a:defRPr/>
            </a:pPr>
            <a:r>
              <a:rPr lang="en-AU" altLang="es-ES" sz="2800" dirty="0"/>
              <a:t>Glandular </a:t>
            </a:r>
            <a:r>
              <a:rPr lang="en-AU" altLang="es-ES" sz="2800" dirty="0" err="1"/>
              <a:t>sialometaplasia</a:t>
            </a:r>
            <a:endParaRPr lang="en-AU" altLang="es-ES" sz="2800" dirty="0"/>
          </a:p>
          <a:p>
            <a:pPr eaLnBrk="1" hangingPunct="1">
              <a:defRPr/>
            </a:pPr>
            <a:r>
              <a:rPr lang="en-AU" altLang="es-ES" sz="2800" dirty="0"/>
              <a:t>Scars</a:t>
            </a:r>
          </a:p>
          <a:p>
            <a:pPr eaLnBrk="1" hangingPunct="1">
              <a:defRPr/>
            </a:pPr>
            <a:r>
              <a:rPr lang="en-AU" altLang="es-ES" sz="2800" dirty="0"/>
              <a:t>Keratin granulomas</a:t>
            </a:r>
          </a:p>
          <a:p>
            <a:pPr eaLnBrk="1" hangingPunct="1">
              <a:defRPr/>
            </a:pPr>
            <a:r>
              <a:rPr lang="en-AU" altLang="es-ES" sz="2800" dirty="0"/>
              <a:t>Nasal muco-epidermoid carcinoma </a:t>
            </a:r>
          </a:p>
          <a:p>
            <a:pPr eaLnBrk="1" hangingPunct="1">
              <a:defRPr/>
            </a:pPr>
            <a:r>
              <a:rPr lang="en-AU" altLang="es-ES" sz="2800" dirty="0"/>
              <a:t>Sebaceous carcinoma</a:t>
            </a:r>
          </a:p>
          <a:p>
            <a:pPr eaLnBrk="1" hangingPunct="1">
              <a:defRPr/>
            </a:pPr>
            <a:r>
              <a:rPr lang="en-AU" altLang="es-ES" sz="2800" dirty="0" err="1"/>
              <a:t>Desmoplastic</a:t>
            </a:r>
            <a:r>
              <a:rPr lang="en-AU" altLang="es-ES" sz="2800" dirty="0"/>
              <a:t> melanoma</a:t>
            </a:r>
          </a:p>
          <a:p>
            <a:pPr eaLnBrk="1" hangingPunct="1">
              <a:defRPr/>
            </a:pPr>
            <a:r>
              <a:rPr lang="en-AU" altLang="es-ES" sz="2800" dirty="0"/>
              <a:t>Nodular fasciitis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p:cNvSpPr>
            <a:spLocks noGrp="1"/>
          </p:cNvSpPr>
          <p:nvPr>
            <p:ph type="title"/>
          </p:nvPr>
        </p:nvSpPr>
        <p:spPr/>
        <p:txBody>
          <a:bodyPr/>
          <a:lstStyle/>
          <a:p>
            <a:pPr>
              <a:defRPr/>
            </a:pPr>
            <a:r>
              <a:rPr lang="es-ES" altLang="es-ES" sz="2800"/>
              <a:t>Pseudoepitheliomatous</a:t>
            </a:r>
            <a:r>
              <a:rPr lang="es-ES" altLang="es-ES" sz="2800" dirty="0"/>
              <a:t> </a:t>
            </a:r>
            <a:r>
              <a:rPr lang="es-ES" altLang="es-ES" sz="2800" dirty="0" err="1"/>
              <a:t>hyperplasia</a:t>
            </a:r>
            <a:endParaRPr lang="ca-ES" altLang="es-ES" sz="2800" dirty="0"/>
          </a:p>
        </p:txBody>
      </p:sp>
      <p:sp>
        <p:nvSpPr>
          <p:cNvPr id="37891" name="Marcador de contenido 2"/>
          <p:cNvSpPr>
            <a:spLocks noGrp="1"/>
          </p:cNvSpPr>
          <p:nvPr>
            <p:ph idx="1"/>
          </p:nvPr>
        </p:nvSpPr>
        <p:spPr>
          <a:xfrm>
            <a:off x="685800" y="1981200"/>
            <a:ext cx="4173538" cy="4471988"/>
          </a:xfrm>
        </p:spPr>
        <p:txBody>
          <a:bodyPr/>
          <a:lstStyle/>
          <a:p>
            <a:pPr>
              <a:defRPr/>
            </a:pPr>
            <a:r>
              <a:rPr lang="en-US" altLang="es-ES" sz="2800" dirty="0"/>
              <a:t>Occurs in the setting of chronic skin ulcers, abscesses, burns and infections</a:t>
            </a:r>
          </a:p>
          <a:p>
            <a:pPr>
              <a:defRPr/>
            </a:pPr>
            <a:r>
              <a:rPr lang="en-US" altLang="es-ES" sz="2800" dirty="0"/>
              <a:t>In challenging cases, close clinical correlation and follow-up are required; rare cases need repeated biopsy for evaluation</a:t>
            </a:r>
            <a:endParaRPr lang="ca-ES" altLang="es-E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5800" y="1981200"/>
            <a:ext cx="7772400" cy="4687888"/>
          </a:xfrm>
        </p:spPr>
        <p:txBody>
          <a:bodyPr rtlCol="0">
            <a:normAutofit/>
          </a:bodyPr>
          <a:lstStyle/>
          <a:p>
            <a:pPr eaLnBrk="1" fontAlgn="auto" hangingPunct="1">
              <a:spcAft>
                <a:spcPts val="0"/>
              </a:spcAft>
              <a:defRPr/>
            </a:pPr>
            <a:r>
              <a:rPr lang="en-AU" sz="2800" dirty="0"/>
              <a:t>A </a:t>
            </a:r>
            <a:r>
              <a:rPr lang="mr-IN" sz="2800" dirty="0"/>
              <a:t>–</a:t>
            </a:r>
            <a:r>
              <a:rPr lang="en-AU" sz="2800" dirty="0"/>
              <a:t> Reactive: it could be due to a banal epiphenomenon</a:t>
            </a:r>
          </a:p>
          <a:p>
            <a:pPr lvl="1" eaLnBrk="1" fontAlgn="auto" hangingPunct="1">
              <a:spcAft>
                <a:spcPts val="0"/>
              </a:spcAft>
              <a:defRPr/>
            </a:pPr>
            <a:r>
              <a:rPr lang="en-AU" sz="2400" dirty="0"/>
              <a:t>Border of a venous leg ulcer</a:t>
            </a:r>
          </a:p>
          <a:p>
            <a:pPr lvl="1" eaLnBrk="1" fontAlgn="auto" hangingPunct="1">
              <a:spcAft>
                <a:spcPts val="0"/>
              </a:spcAft>
              <a:defRPr/>
            </a:pPr>
            <a:r>
              <a:rPr lang="en-AU" sz="2400" dirty="0"/>
              <a:t>Chronic inflammation of dermal </a:t>
            </a:r>
            <a:r>
              <a:rPr lang="en-AU" sz="2400" dirty="0" err="1"/>
              <a:t>tumors</a:t>
            </a:r>
            <a:endParaRPr lang="en-AU" sz="2400" dirty="0"/>
          </a:p>
          <a:p>
            <a:pPr lvl="1" eaLnBrk="1" fontAlgn="auto" hangingPunct="1">
              <a:spcAft>
                <a:spcPts val="0"/>
              </a:spcAft>
              <a:defRPr/>
            </a:pPr>
            <a:r>
              <a:rPr lang="en-AU" sz="2400" dirty="0"/>
              <a:t>Insect bite</a:t>
            </a:r>
          </a:p>
          <a:p>
            <a:pPr lvl="1" eaLnBrk="1" fontAlgn="auto" hangingPunct="1">
              <a:spcAft>
                <a:spcPts val="0"/>
              </a:spcAft>
              <a:defRPr/>
            </a:pPr>
            <a:r>
              <a:rPr lang="en-AU" sz="2400" dirty="0"/>
              <a:t>Infection: leishmaniasis, verrucous TB, </a:t>
            </a:r>
            <a:r>
              <a:rPr lang="en-AU" sz="2400" dirty="0" err="1"/>
              <a:t>blastomycosis</a:t>
            </a:r>
            <a:r>
              <a:rPr lang="en-AU" sz="2400" dirty="0"/>
              <a:t>, </a:t>
            </a:r>
            <a:r>
              <a:rPr lang="en-AU" sz="2400" dirty="0" err="1"/>
              <a:t>etc</a:t>
            </a:r>
            <a:endParaRPr lang="en-AU" sz="2400" dirty="0"/>
          </a:p>
          <a:p>
            <a:pPr lvl="1" eaLnBrk="1" fontAlgn="auto" hangingPunct="1">
              <a:spcAft>
                <a:spcPts val="0"/>
              </a:spcAft>
              <a:defRPr/>
            </a:pPr>
            <a:r>
              <a:rPr lang="en-AU" sz="2400" dirty="0" err="1"/>
              <a:t>Toxicodermia</a:t>
            </a:r>
            <a:r>
              <a:rPr lang="en-AU" sz="2400" dirty="0"/>
              <a:t>: </a:t>
            </a:r>
            <a:r>
              <a:rPr lang="en-AU" sz="2400" dirty="0" err="1"/>
              <a:t>iododerma</a:t>
            </a:r>
            <a:r>
              <a:rPr lang="en-AU" sz="2400" dirty="0"/>
              <a:t> and </a:t>
            </a:r>
            <a:r>
              <a:rPr lang="en-AU" sz="2400" dirty="0" err="1"/>
              <a:t>bromoderma</a:t>
            </a:r>
            <a:endParaRPr lang="en-AU" sz="2400" dirty="0"/>
          </a:p>
          <a:p>
            <a:pPr eaLnBrk="1" fontAlgn="auto" hangingPunct="1">
              <a:spcAft>
                <a:spcPts val="0"/>
              </a:spcAft>
              <a:buFont typeface="Arial" panose="020B0604020202020204" pitchFamily="34" charset="0"/>
              <a:buNone/>
              <a:defRPr/>
            </a:pPr>
            <a:r>
              <a:rPr lang="en-AU" dirty="0">
                <a:sym typeface="Wingdings" pitchFamily="2" charset="2"/>
              </a:rPr>
              <a:t>		</a:t>
            </a:r>
            <a:endParaRPr lang="en-AU" dirty="0"/>
          </a:p>
        </p:txBody>
      </p:sp>
      <p:sp>
        <p:nvSpPr>
          <p:cNvPr id="5" name="Título 1"/>
          <p:cNvSpPr>
            <a:spLocks noGrp="1"/>
          </p:cNvSpPr>
          <p:nvPr>
            <p:ph type="title"/>
          </p:nvPr>
        </p:nvSpPr>
        <p:spPr/>
        <p:txBody>
          <a:bodyPr/>
          <a:lstStyle/>
          <a:p>
            <a:pPr>
              <a:defRPr/>
            </a:pPr>
            <a:r>
              <a:rPr lang="en-US" altLang="es-ES" sz="2800" dirty="0"/>
              <a:t>Pseudo-</a:t>
            </a:r>
            <a:r>
              <a:rPr lang="en-US" altLang="es-ES" sz="2800" dirty="0" err="1"/>
              <a:t>epitheliomatous</a:t>
            </a:r>
            <a:r>
              <a:rPr lang="en-US" altLang="es-ES" sz="2800" dirty="0"/>
              <a:t> hyperplasia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Marcador de contenido 2"/>
          <p:cNvSpPr>
            <a:spLocks noGrp="1"/>
          </p:cNvSpPr>
          <p:nvPr>
            <p:ph idx="1"/>
          </p:nvPr>
        </p:nvSpPr>
        <p:spPr>
          <a:xfrm>
            <a:off x="685800" y="1196975"/>
            <a:ext cx="7772400" cy="4114800"/>
          </a:xfrm>
        </p:spPr>
        <p:txBody>
          <a:bodyPr/>
          <a:lstStyle/>
          <a:p>
            <a:pPr>
              <a:defRPr/>
            </a:pPr>
            <a:r>
              <a:rPr lang="en-US" altLang="es-ES" sz="2400" dirty="0"/>
              <a:t>Neutrophilic </a:t>
            </a:r>
            <a:r>
              <a:rPr lang="en-US" altLang="es-ES" sz="2400" dirty="0" err="1"/>
              <a:t>microabscesses</a:t>
            </a:r>
            <a:r>
              <a:rPr lang="en-US" altLang="es-ES" sz="2400" dirty="0"/>
              <a:t> are typically seen in halogenodermas, infections like </a:t>
            </a:r>
            <a:r>
              <a:rPr lang="en-US" altLang="es-ES" sz="2400" dirty="0" err="1"/>
              <a:t>chromomycosis</a:t>
            </a:r>
            <a:r>
              <a:rPr lang="en-US" altLang="es-ES" sz="2400" dirty="0"/>
              <a:t>, </a:t>
            </a:r>
            <a:r>
              <a:rPr lang="en-US" altLang="es-ES" sz="2400" dirty="0" err="1"/>
              <a:t>blastomycosis</a:t>
            </a:r>
            <a:r>
              <a:rPr lang="en-US" altLang="es-ES" sz="2400" dirty="0"/>
              <a:t>, inguinal granuloma, leishmaniasis.</a:t>
            </a:r>
            <a:endParaRPr lang="en-US" alt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 y="1143000"/>
            <a:ext cx="9067800" cy="2198688"/>
          </a:xfrm>
        </p:spPr>
        <p:txBody>
          <a:bodyPr/>
          <a:lstStyle/>
          <a:p>
            <a:pPr marL="838200" indent="-838200" algn="l" eaLnBrk="1" hangingPunct="1">
              <a:defRPr/>
            </a:pPr>
            <a:r>
              <a:rPr lang="en-AU" altLang="es-ES" sz="2800" dirty="0">
                <a:solidFill>
                  <a:schemeClr val="tx1"/>
                </a:solidFill>
              </a:rPr>
              <a:t>					</a:t>
            </a:r>
            <a:br>
              <a:rPr lang="en-AU" altLang="es-ES" sz="2800" dirty="0">
                <a:solidFill>
                  <a:schemeClr val="tx1"/>
                </a:solidFill>
              </a:rPr>
            </a:br>
            <a:r>
              <a:rPr lang="en-AU" altLang="es-ES" sz="2800" dirty="0">
                <a:solidFill>
                  <a:schemeClr val="tx1"/>
                </a:solidFill>
              </a:rPr>
              <a:t>- </a:t>
            </a:r>
            <a:r>
              <a:rPr lang="en-AU" altLang="es-ES" sz="2800" dirty="0" err="1">
                <a:solidFill>
                  <a:schemeClr val="tx1"/>
                </a:solidFill>
              </a:rPr>
              <a:t>Debulking</a:t>
            </a:r>
            <a:r>
              <a:rPr lang="en-AU" altLang="es-ES" sz="2800" dirty="0">
                <a:solidFill>
                  <a:schemeClr val="tx1"/>
                </a:solidFill>
              </a:rPr>
              <a:t> should be limited to the tumour mass </a:t>
            </a:r>
            <a:br>
              <a:rPr lang="en-AU" altLang="es-ES" sz="2800" dirty="0">
                <a:solidFill>
                  <a:schemeClr val="tx1"/>
                </a:solidFill>
              </a:rPr>
            </a:br>
            <a:r>
              <a:rPr lang="en-AU" altLang="es-ES" sz="2800" dirty="0">
                <a:solidFill>
                  <a:schemeClr val="tx1"/>
                </a:solidFill>
              </a:rPr>
              <a:t>- Palpation and  light </a:t>
            </a:r>
            <a:r>
              <a:rPr lang="en-AU" altLang="es-ES" sz="2800" dirty="0" err="1">
                <a:solidFill>
                  <a:schemeClr val="tx1"/>
                </a:solidFill>
              </a:rPr>
              <a:t>epiluminescence</a:t>
            </a:r>
            <a:r>
              <a:rPr lang="en-AU" altLang="es-ES" sz="2800" dirty="0">
                <a:solidFill>
                  <a:schemeClr val="tx1"/>
                </a:solidFill>
              </a:rPr>
              <a:t/>
            </a:r>
            <a:br>
              <a:rPr lang="en-AU" altLang="es-ES" sz="2800" dirty="0">
                <a:solidFill>
                  <a:schemeClr val="tx1"/>
                </a:solidFill>
              </a:rPr>
            </a:br>
            <a:r>
              <a:rPr lang="en-AU" altLang="es-ES" sz="2800" dirty="0">
                <a:solidFill>
                  <a:schemeClr val="tx1"/>
                </a:solidFill>
              </a:rPr>
              <a:t>- This facilitates the flattening of the tissue when sectioning with the cryostat, giving a 3D image</a:t>
            </a:r>
            <a:br>
              <a:rPr lang="en-AU" altLang="es-ES" sz="2800" dirty="0">
                <a:solidFill>
                  <a:schemeClr val="tx1"/>
                </a:solidFill>
              </a:rPr>
            </a:br>
            <a:r>
              <a:rPr lang="en-AU" altLang="es-ES" sz="2800" dirty="0">
                <a:solidFill>
                  <a:schemeClr val="tx1"/>
                </a:solidFill>
              </a:rPr>
              <a:t/>
            </a:r>
            <a:br>
              <a:rPr lang="en-AU" altLang="es-ES" sz="2800" dirty="0">
                <a:solidFill>
                  <a:schemeClr val="tx1"/>
                </a:solidFill>
              </a:rPr>
            </a:br>
            <a:endParaRPr lang="en-AU" altLang="es-ES" sz="2800" dirty="0">
              <a:solidFill>
                <a:schemeClr val="tx1"/>
              </a:solidFill>
            </a:endParaRPr>
          </a:p>
        </p:txBody>
      </p:sp>
      <p:sp>
        <p:nvSpPr>
          <p:cNvPr id="38915" name="AutoShape 3"/>
          <p:cNvSpPr>
            <a:spLocks noChangeArrowheads="1"/>
          </p:cNvSpPr>
          <p:nvPr/>
        </p:nvSpPr>
        <p:spPr bwMode="auto">
          <a:xfrm>
            <a:off x="179388" y="1341438"/>
            <a:ext cx="647700" cy="2159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rgbClr val="FF9999"/>
              </a:gs>
              <a:gs pos="100000">
                <a:srgbClr val="764747"/>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a-ES"/>
          </a:p>
        </p:txBody>
      </p:sp>
      <p:sp>
        <p:nvSpPr>
          <p:cNvPr id="10247" name="CuadroTexto 1"/>
          <p:cNvSpPr txBox="1">
            <a:spLocks noChangeArrowheads="1"/>
          </p:cNvSpPr>
          <p:nvPr/>
        </p:nvSpPr>
        <p:spPr bwMode="auto">
          <a:xfrm>
            <a:off x="395288" y="333375"/>
            <a:ext cx="7777162"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_tradnl" altLang="es-ES" sz="4400"/>
              <a:t>TECHNICAL DETAILS</a:t>
            </a:r>
            <a:endParaRPr lang="ca-ES" altLang="es-E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ppt_x"/>
                                          </p:val>
                                        </p:tav>
                                        <p:tav tm="100000">
                                          <p:val>
                                            <p:strVal val="#ppt_x"/>
                                          </p:val>
                                        </p:tav>
                                      </p:tavLst>
                                    </p:anim>
                                    <p:anim calcmode="lin" valueType="num">
                                      <p:cBhvr additive="base">
                                        <p:cTn id="8" dur="500" fill="hold"/>
                                        <p:tgtEl>
                                          <p:spTgt spid="389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2 Marcador de contenido"/>
          <p:cNvSpPr>
            <a:spLocks noGrp="1"/>
          </p:cNvSpPr>
          <p:nvPr>
            <p:ph idx="1"/>
          </p:nvPr>
        </p:nvSpPr>
        <p:spPr>
          <a:xfrm>
            <a:off x="685800" y="1700213"/>
            <a:ext cx="7772400" cy="4760912"/>
          </a:xfrm>
        </p:spPr>
        <p:txBody>
          <a:bodyPr/>
          <a:lstStyle/>
          <a:p>
            <a:pPr eaLnBrk="1" hangingPunct="1">
              <a:defRPr/>
            </a:pPr>
            <a:r>
              <a:rPr lang="en-AU" altLang="es-ES" sz="2800" dirty="0"/>
              <a:t>B – Immunologic lesions </a:t>
            </a:r>
          </a:p>
          <a:p>
            <a:pPr lvl="1" eaLnBrk="1" hangingPunct="1">
              <a:defRPr/>
            </a:pPr>
            <a:r>
              <a:rPr lang="en-AU" altLang="es-ES" sz="2400" i="1" dirty="0"/>
              <a:t>Pemphigus </a:t>
            </a:r>
            <a:r>
              <a:rPr lang="en-AU" altLang="es-ES" sz="2400" i="1" dirty="0" err="1"/>
              <a:t>vegetans</a:t>
            </a:r>
            <a:endParaRPr lang="en-AU" altLang="es-ES" sz="2400" i="1" dirty="0"/>
          </a:p>
          <a:p>
            <a:pPr lvl="1" eaLnBrk="1" hangingPunct="1">
              <a:defRPr/>
            </a:pPr>
            <a:r>
              <a:rPr lang="en-AU" altLang="es-ES" sz="2400" i="1" dirty="0"/>
              <a:t>Pyoderma gangrenosum</a:t>
            </a:r>
            <a:endParaRPr lang="en-AU" altLang="es-ES" sz="2400" dirty="0"/>
          </a:p>
          <a:p>
            <a:pPr marL="457200" lvl="1" indent="0" eaLnBrk="1" hangingPunct="1">
              <a:buFontTx/>
              <a:buNone/>
              <a:defRPr/>
            </a:pPr>
            <a:endParaRPr lang="en-AU" altLang="es-ES" sz="2400" dirty="0"/>
          </a:p>
          <a:p>
            <a:pPr eaLnBrk="1" hangingPunct="1">
              <a:defRPr/>
            </a:pPr>
            <a:r>
              <a:rPr lang="en-AU" altLang="es-ES" sz="2800" dirty="0"/>
              <a:t>C – </a:t>
            </a:r>
            <a:r>
              <a:rPr lang="en-AU" altLang="es-ES" sz="2800" dirty="0" err="1"/>
              <a:t>Lymphomatous</a:t>
            </a:r>
            <a:endParaRPr lang="en-AU" altLang="es-ES" sz="2800" dirty="0"/>
          </a:p>
          <a:p>
            <a:pPr lvl="1" eaLnBrk="1" hangingPunct="1">
              <a:defRPr/>
            </a:pPr>
            <a:r>
              <a:rPr lang="en-AU" altLang="es-ES" sz="2400" dirty="0"/>
              <a:t>Anaplastic large cell lymphoma</a:t>
            </a:r>
          </a:p>
          <a:p>
            <a:pPr lvl="1" eaLnBrk="1" hangingPunct="1">
              <a:defRPr/>
            </a:pPr>
            <a:r>
              <a:rPr lang="en-AU" altLang="es-ES" sz="2400" dirty="0" err="1"/>
              <a:t>Lymphomatoid</a:t>
            </a:r>
            <a:r>
              <a:rPr lang="en-AU" altLang="es-ES" sz="2400" dirty="0"/>
              <a:t> </a:t>
            </a:r>
            <a:r>
              <a:rPr lang="en-AU" altLang="es-ES" sz="2400" dirty="0" err="1"/>
              <a:t>papulosis</a:t>
            </a:r>
            <a:r>
              <a:rPr lang="en-AU" altLang="es-ES" sz="2400" dirty="0"/>
              <a:t> CD30 +</a:t>
            </a:r>
          </a:p>
          <a:p>
            <a:pPr marL="457200" lvl="1" indent="0" eaLnBrk="1" hangingPunct="1">
              <a:buFontTx/>
              <a:buNone/>
              <a:defRPr/>
            </a:pPr>
            <a:r>
              <a:rPr lang="en-AU" altLang="es-ES" sz="2400" dirty="0"/>
              <a:t>    “Multiple eruptive keratoacanthomas” (personal observation)</a:t>
            </a:r>
          </a:p>
        </p:txBody>
      </p:sp>
      <p:sp>
        <p:nvSpPr>
          <p:cNvPr id="5" name="Título 1"/>
          <p:cNvSpPr>
            <a:spLocks noGrp="1"/>
          </p:cNvSpPr>
          <p:nvPr>
            <p:ph type="title"/>
          </p:nvPr>
        </p:nvSpPr>
        <p:spPr>
          <a:xfrm>
            <a:off x="685800" y="609600"/>
            <a:ext cx="7772400" cy="731838"/>
          </a:xfrm>
        </p:spPr>
        <p:txBody>
          <a:bodyPr/>
          <a:lstStyle/>
          <a:p>
            <a:pPr>
              <a:defRPr/>
            </a:pPr>
            <a:r>
              <a:rPr lang="es-ES" altLang="es-ES" sz="2800" dirty="0"/>
              <a:t>Pseudo-</a:t>
            </a:r>
            <a:r>
              <a:rPr lang="es-ES" altLang="es-ES" sz="2800" dirty="0" err="1"/>
              <a:t>epitheliomatous</a:t>
            </a:r>
            <a:r>
              <a:rPr lang="es-ES" altLang="es-ES" sz="2800" dirty="0"/>
              <a:t> </a:t>
            </a:r>
            <a:r>
              <a:rPr lang="es-ES" altLang="es-ES" sz="2800" dirty="0" err="1"/>
              <a:t>hyperplasia</a:t>
            </a:r>
            <a:endParaRPr lang="ca-ES" altLang="es-E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s-ES" altLang="es-ES" dirty="0"/>
              <a:t>SQUAMOUS CELL CARCINOMA SIMULATORS</a:t>
            </a:r>
          </a:p>
        </p:txBody>
      </p:sp>
      <p:sp>
        <p:nvSpPr>
          <p:cNvPr id="33795" name="Rectangle 3"/>
          <p:cNvSpPr>
            <a:spLocks noGrp="1" noChangeArrowheads="1"/>
          </p:cNvSpPr>
          <p:nvPr>
            <p:ph type="body" idx="1"/>
          </p:nvPr>
        </p:nvSpPr>
        <p:spPr/>
        <p:txBody>
          <a:bodyPr/>
          <a:lstStyle/>
          <a:p>
            <a:pPr eaLnBrk="1" hangingPunct="1">
              <a:defRPr/>
            </a:pPr>
            <a:r>
              <a:rPr lang="en-AU" altLang="es-ES" sz="2800" dirty="0"/>
              <a:t>Inverted follicular keratosis</a:t>
            </a:r>
          </a:p>
          <a:p>
            <a:pPr eaLnBrk="1" hangingPunct="1">
              <a:defRPr/>
            </a:pPr>
            <a:r>
              <a:rPr lang="en-AU" altLang="es-ES" sz="2800" dirty="0"/>
              <a:t>Pseudo-</a:t>
            </a:r>
            <a:r>
              <a:rPr lang="en-AU" altLang="es-ES" sz="2800" dirty="0" err="1"/>
              <a:t>epitheliomatous</a:t>
            </a:r>
            <a:r>
              <a:rPr lang="en-AU" altLang="es-ES" sz="2800" dirty="0"/>
              <a:t> hyperplasia </a:t>
            </a:r>
          </a:p>
          <a:p>
            <a:pPr eaLnBrk="1" hangingPunct="1">
              <a:defRPr/>
            </a:pPr>
            <a:r>
              <a:rPr lang="en-AU" altLang="es-ES" sz="2800" dirty="0">
                <a:solidFill>
                  <a:srgbClr val="FF0000"/>
                </a:solidFill>
              </a:rPr>
              <a:t>Glandular </a:t>
            </a:r>
            <a:r>
              <a:rPr lang="en-AU" altLang="es-ES" sz="2800" dirty="0" err="1">
                <a:solidFill>
                  <a:srgbClr val="FF0000"/>
                </a:solidFill>
              </a:rPr>
              <a:t>sialometaplasia</a:t>
            </a:r>
            <a:endParaRPr lang="en-AU" altLang="es-ES" sz="2800" dirty="0">
              <a:solidFill>
                <a:srgbClr val="FF0000"/>
              </a:solidFill>
            </a:endParaRPr>
          </a:p>
          <a:p>
            <a:pPr eaLnBrk="1" hangingPunct="1">
              <a:defRPr/>
            </a:pPr>
            <a:r>
              <a:rPr lang="en-AU" altLang="es-ES" sz="2800" dirty="0"/>
              <a:t>Scars</a:t>
            </a:r>
          </a:p>
          <a:p>
            <a:pPr eaLnBrk="1" hangingPunct="1">
              <a:defRPr/>
            </a:pPr>
            <a:r>
              <a:rPr lang="en-AU" altLang="es-ES" sz="2800" dirty="0"/>
              <a:t>Keratin granulomas</a:t>
            </a:r>
          </a:p>
          <a:p>
            <a:pPr eaLnBrk="1" hangingPunct="1">
              <a:defRPr/>
            </a:pPr>
            <a:r>
              <a:rPr lang="en-AU" altLang="es-ES" sz="2800" dirty="0"/>
              <a:t>Nasal muco-epidermoid carcinoma </a:t>
            </a:r>
          </a:p>
          <a:p>
            <a:pPr eaLnBrk="1" hangingPunct="1">
              <a:defRPr/>
            </a:pPr>
            <a:r>
              <a:rPr lang="en-AU" altLang="es-ES" sz="2800" dirty="0"/>
              <a:t>Sebaceous carcinoma</a:t>
            </a:r>
          </a:p>
          <a:p>
            <a:pPr eaLnBrk="1" hangingPunct="1">
              <a:defRPr/>
            </a:pPr>
            <a:r>
              <a:rPr lang="en-AU" altLang="es-ES" sz="2800" dirty="0" err="1"/>
              <a:t>Desmoplastic</a:t>
            </a:r>
            <a:r>
              <a:rPr lang="en-AU" altLang="es-ES" sz="2800" dirty="0"/>
              <a:t> melanoma</a:t>
            </a:r>
          </a:p>
          <a:p>
            <a:pPr eaLnBrk="1" hangingPunct="1">
              <a:defRPr/>
            </a:pPr>
            <a:r>
              <a:rPr lang="en-AU" altLang="es-ES" sz="2800" dirty="0"/>
              <a:t>Nodular fasciitis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
          <p:cNvSpPr>
            <a:spLocks noGrp="1"/>
          </p:cNvSpPr>
          <p:nvPr>
            <p:ph type="title"/>
          </p:nvPr>
        </p:nvSpPr>
        <p:spPr>
          <a:xfrm>
            <a:off x="254000" y="188913"/>
            <a:ext cx="8424863" cy="1143000"/>
          </a:xfrm>
        </p:spPr>
        <p:txBody>
          <a:bodyPr/>
          <a:lstStyle/>
          <a:p>
            <a:pPr>
              <a:defRPr/>
            </a:pPr>
            <a:r>
              <a:rPr lang="es-ES" altLang="es-ES" sz="2800" dirty="0" err="1"/>
              <a:t>Ecrine</a:t>
            </a:r>
            <a:r>
              <a:rPr lang="es-ES" altLang="es-ES" sz="2800" dirty="0"/>
              <a:t> </a:t>
            </a:r>
            <a:r>
              <a:rPr lang="es-ES" altLang="es-ES" sz="2800" dirty="0" err="1"/>
              <a:t>squamous</a:t>
            </a:r>
            <a:r>
              <a:rPr lang="es-ES" altLang="es-ES" sz="2800" dirty="0"/>
              <a:t> </a:t>
            </a:r>
            <a:r>
              <a:rPr lang="es-ES" altLang="es-ES" sz="2800" dirty="0" err="1"/>
              <a:t>syringometaplasia</a:t>
            </a:r>
            <a:endParaRPr lang="ca-ES" altLang="es-ES" sz="2800" dirty="0"/>
          </a:p>
        </p:txBody>
      </p:sp>
      <p:sp>
        <p:nvSpPr>
          <p:cNvPr id="43011" name="Marcador de contenido 2"/>
          <p:cNvSpPr>
            <a:spLocks noGrp="1"/>
          </p:cNvSpPr>
          <p:nvPr>
            <p:ph idx="1"/>
          </p:nvPr>
        </p:nvSpPr>
        <p:spPr>
          <a:xfrm>
            <a:off x="254000" y="1989138"/>
            <a:ext cx="4750048" cy="4106862"/>
          </a:xfrm>
        </p:spPr>
        <p:txBody>
          <a:bodyPr/>
          <a:lstStyle/>
          <a:p>
            <a:pPr>
              <a:defRPr/>
            </a:pPr>
            <a:r>
              <a:rPr lang="en-US" altLang="es-ES" sz="2800" dirty="0"/>
              <a:t>Is well described as an adverse drug reaction, mostly to chemotherapy</a:t>
            </a:r>
          </a:p>
          <a:p>
            <a:pPr>
              <a:defRPr/>
            </a:pPr>
            <a:r>
              <a:rPr lang="en-US" altLang="es-ES" sz="2800" dirty="0"/>
              <a:t>Necrotic </a:t>
            </a:r>
            <a:r>
              <a:rPr lang="en-US" altLang="es-ES" sz="2800" dirty="0" err="1"/>
              <a:t>sialometaplasia</a:t>
            </a:r>
            <a:r>
              <a:rPr lang="en-US" altLang="es-ES" sz="2800" dirty="0"/>
              <a:t> occurs following biopsy or surgical treatment of buccal mucosa (salivary glands)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s-ES" altLang="es-ES" dirty="0"/>
              <a:t>SQUAMOUS CELL CARCINOMA SIMULATORS</a:t>
            </a:r>
          </a:p>
        </p:txBody>
      </p:sp>
      <p:sp>
        <p:nvSpPr>
          <p:cNvPr id="33795" name="Rectangle 3"/>
          <p:cNvSpPr>
            <a:spLocks noGrp="1" noChangeArrowheads="1"/>
          </p:cNvSpPr>
          <p:nvPr>
            <p:ph type="body" idx="1"/>
          </p:nvPr>
        </p:nvSpPr>
        <p:spPr/>
        <p:txBody>
          <a:bodyPr/>
          <a:lstStyle/>
          <a:p>
            <a:pPr eaLnBrk="1" hangingPunct="1">
              <a:defRPr/>
            </a:pPr>
            <a:r>
              <a:rPr lang="en-AU" altLang="es-ES" sz="2800" dirty="0"/>
              <a:t>Inverted follicular keratosis</a:t>
            </a:r>
          </a:p>
          <a:p>
            <a:pPr eaLnBrk="1" hangingPunct="1">
              <a:defRPr/>
            </a:pPr>
            <a:r>
              <a:rPr lang="en-AU" altLang="es-ES" sz="2800" dirty="0"/>
              <a:t>Pseudo-</a:t>
            </a:r>
            <a:r>
              <a:rPr lang="en-AU" altLang="es-ES" sz="2800" dirty="0" err="1"/>
              <a:t>epitheliomatous</a:t>
            </a:r>
            <a:r>
              <a:rPr lang="en-AU" altLang="es-ES" sz="2800" dirty="0"/>
              <a:t> hyperplasia </a:t>
            </a:r>
          </a:p>
          <a:p>
            <a:pPr eaLnBrk="1" hangingPunct="1">
              <a:defRPr/>
            </a:pPr>
            <a:r>
              <a:rPr lang="en-AU" altLang="es-ES" sz="2800" dirty="0"/>
              <a:t>Glandular </a:t>
            </a:r>
            <a:r>
              <a:rPr lang="en-AU" altLang="es-ES" sz="2800" dirty="0" err="1"/>
              <a:t>sialometaplasia</a:t>
            </a:r>
            <a:endParaRPr lang="en-AU" altLang="es-ES" sz="2800" dirty="0"/>
          </a:p>
          <a:p>
            <a:pPr eaLnBrk="1" hangingPunct="1">
              <a:defRPr/>
            </a:pPr>
            <a:r>
              <a:rPr lang="en-AU" altLang="es-ES" sz="2800" dirty="0"/>
              <a:t>Scars</a:t>
            </a:r>
          </a:p>
          <a:p>
            <a:pPr eaLnBrk="1" hangingPunct="1">
              <a:defRPr/>
            </a:pPr>
            <a:r>
              <a:rPr lang="en-AU" altLang="es-ES" sz="2800" dirty="0">
                <a:solidFill>
                  <a:srgbClr val="FF0000"/>
                </a:solidFill>
              </a:rPr>
              <a:t>Keratin granulomas</a:t>
            </a:r>
          </a:p>
          <a:p>
            <a:pPr eaLnBrk="1" hangingPunct="1">
              <a:defRPr/>
            </a:pPr>
            <a:r>
              <a:rPr lang="en-AU" altLang="es-ES" sz="2800" dirty="0"/>
              <a:t>Nasal muco-epidermoid carcinoma </a:t>
            </a:r>
          </a:p>
          <a:p>
            <a:pPr eaLnBrk="1" hangingPunct="1">
              <a:defRPr/>
            </a:pPr>
            <a:r>
              <a:rPr lang="en-AU" altLang="es-ES" sz="2800" dirty="0"/>
              <a:t>Sebaceous carcinoma</a:t>
            </a:r>
          </a:p>
          <a:p>
            <a:pPr eaLnBrk="1" hangingPunct="1">
              <a:defRPr/>
            </a:pPr>
            <a:r>
              <a:rPr lang="en-AU" altLang="es-ES" sz="2800" dirty="0" err="1"/>
              <a:t>Desmoplastic</a:t>
            </a:r>
            <a:r>
              <a:rPr lang="en-AU" altLang="es-ES" sz="2800" dirty="0"/>
              <a:t> melanoma</a:t>
            </a:r>
          </a:p>
          <a:p>
            <a:pPr eaLnBrk="1" hangingPunct="1">
              <a:defRPr/>
            </a:pPr>
            <a:r>
              <a:rPr lang="en-AU" altLang="es-ES" sz="2800" dirty="0"/>
              <a:t>Nodular fasciitis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s-ES" altLang="es-ES" dirty="0"/>
              <a:t>SQUAMOUS CELL CARCINOMA SIMULATORS</a:t>
            </a:r>
          </a:p>
        </p:txBody>
      </p:sp>
      <p:sp>
        <p:nvSpPr>
          <p:cNvPr id="33795" name="Rectangle 3"/>
          <p:cNvSpPr>
            <a:spLocks noGrp="1" noChangeArrowheads="1"/>
          </p:cNvSpPr>
          <p:nvPr>
            <p:ph type="body" idx="1"/>
          </p:nvPr>
        </p:nvSpPr>
        <p:spPr/>
        <p:txBody>
          <a:bodyPr/>
          <a:lstStyle/>
          <a:p>
            <a:pPr eaLnBrk="1" hangingPunct="1">
              <a:defRPr/>
            </a:pPr>
            <a:r>
              <a:rPr lang="en-AU" altLang="es-ES" sz="2800" dirty="0"/>
              <a:t>Inverted follicular keratosis</a:t>
            </a:r>
          </a:p>
          <a:p>
            <a:pPr eaLnBrk="1" hangingPunct="1">
              <a:defRPr/>
            </a:pPr>
            <a:r>
              <a:rPr lang="en-AU" altLang="es-ES" sz="2800" dirty="0"/>
              <a:t>Pseudo-</a:t>
            </a:r>
            <a:r>
              <a:rPr lang="en-AU" altLang="es-ES" sz="2800" dirty="0" err="1"/>
              <a:t>epitheliomatous</a:t>
            </a:r>
            <a:r>
              <a:rPr lang="en-AU" altLang="es-ES" sz="2800" dirty="0"/>
              <a:t> hyperplasia </a:t>
            </a:r>
          </a:p>
          <a:p>
            <a:pPr eaLnBrk="1" hangingPunct="1">
              <a:defRPr/>
            </a:pPr>
            <a:r>
              <a:rPr lang="en-AU" altLang="es-ES" sz="2800" dirty="0"/>
              <a:t>Glandular </a:t>
            </a:r>
            <a:r>
              <a:rPr lang="en-AU" altLang="es-ES" sz="2800" dirty="0" err="1"/>
              <a:t>sialometaplasia</a:t>
            </a:r>
            <a:endParaRPr lang="en-AU" altLang="es-ES" sz="2800" dirty="0"/>
          </a:p>
          <a:p>
            <a:pPr eaLnBrk="1" hangingPunct="1">
              <a:defRPr/>
            </a:pPr>
            <a:r>
              <a:rPr lang="en-AU" altLang="es-ES" sz="2800" dirty="0"/>
              <a:t>Scars</a:t>
            </a:r>
          </a:p>
          <a:p>
            <a:pPr eaLnBrk="1" hangingPunct="1">
              <a:defRPr/>
            </a:pPr>
            <a:r>
              <a:rPr lang="en-AU" altLang="es-ES" sz="2800" dirty="0"/>
              <a:t>Keratin granulomas</a:t>
            </a:r>
          </a:p>
          <a:p>
            <a:pPr eaLnBrk="1" hangingPunct="1">
              <a:defRPr/>
            </a:pPr>
            <a:r>
              <a:rPr lang="en-AU" altLang="es-ES" sz="2800" dirty="0">
                <a:solidFill>
                  <a:srgbClr val="FF0000"/>
                </a:solidFill>
              </a:rPr>
              <a:t>Desmoplastic melanoma</a:t>
            </a:r>
          </a:p>
          <a:p>
            <a:pPr eaLnBrk="1" hangingPunct="1">
              <a:defRPr/>
            </a:pPr>
            <a:r>
              <a:rPr lang="en-AU" altLang="es-ES" sz="2800" dirty="0"/>
              <a:t>Nodular fasciitis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Marcador de contenido 2"/>
          <p:cNvSpPr>
            <a:spLocks noGrp="1"/>
          </p:cNvSpPr>
          <p:nvPr>
            <p:ph idx="1"/>
          </p:nvPr>
        </p:nvSpPr>
        <p:spPr>
          <a:xfrm>
            <a:off x="685800" y="1906588"/>
            <a:ext cx="7772400" cy="4114800"/>
          </a:xfrm>
        </p:spPr>
        <p:txBody>
          <a:bodyPr/>
          <a:lstStyle/>
          <a:p>
            <a:pPr>
              <a:defRPr/>
            </a:pPr>
            <a:r>
              <a:rPr lang="en-AU" altLang="es-ES" sz="2800" dirty="0"/>
              <a:t>It is a variant of melanoma with fibroblast-like spindled melanocytes surrounded by abundant collagen fibres</a:t>
            </a:r>
          </a:p>
          <a:p>
            <a:pPr>
              <a:defRPr/>
            </a:pPr>
            <a:r>
              <a:rPr lang="en-AU" altLang="es-ES" sz="2800" dirty="0"/>
              <a:t>Immunostaining:</a:t>
            </a:r>
          </a:p>
          <a:p>
            <a:pPr lvl="1">
              <a:defRPr/>
            </a:pPr>
            <a:r>
              <a:rPr lang="en-AU" altLang="es-ES" sz="2400" dirty="0"/>
              <a:t>HMB 45 negative</a:t>
            </a:r>
          </a:p>
          <a:p>
            <a:pPr lvl="1">
              <a:defRPr/>
            </a:pPr>
            <a:r>
              <a:rPr lang="en-AU" altLang="es-ES" sz="2400" dirty="0"/>
              <a:t>S100 positive</a:t>
            </a:r>
          </a:p>
          <a:p>
            <a:pPr lvl="1">
              <a:defRPr/>
            </a:pPr>
            <a:r>
              <a:rPr lang="en-AU" altLang="es-ES" sz="2400" dirty="0"/>
              <a:t>SOX10 positive</a:t>
            </a:r>
          </a:p>
        </p:txBody>
      </p:sp>
      <p:sp>
        <p:nvSpPr>
          <p:cNvPr id="4" name="Título 1"/>
          <p:cNvSpPr>
            <a:spLocks noGrp="1"/>
          </p:cNvSpPr>
          <p:nvPr>
            <p:ph type="title"/>
          </p:nvPr>
        </p:nvSpPr>
        <p:spPr>
          <a:xfrm>
            <a:off x="685800" y="693738"/>
            <a:ext cx="7772400" cy="719137"/>
          </a:xfrm>
        </p:spPr>
        <p:txBody>
          <a:bodyPr/>
          <a:lstStyle/>
          <a:p>
            <a:pPr>
              <a:defRPr/>
            </a:pPr>
            <a:r>
              <a:rPr lang="es-ES" altLang="es-ES" sz="2800" dirty="0" err="1">
                <a:solidFill>
                  <a:schemeClr val="tx1"/>
                </a:solidFill>
              </a:rPr>
              <a:t>Desmoplastic</a:t>
            </a:r>
            <a:r>
              <a:rPr lang="es-ES" altLang="es-ES" sz="2800" dirty="0">
                <a:solidFill>
                  <a:schemeClr val="tx1"/>
                </a:solidFill>
              </a:rPr>
              <a:t> melanoma </a:t>
            </a:r>
            <a:endParaRPr lang="ca-ES" altLang="es-ES" sz="2800"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s-ES" altLang="es-ES" dirty="0"/>
              <a:t>SQUAMOUS CELL CARCINOMA SIMULATORS</a:t>
            </a:r>
          </a:p>
        </p:txBody>
      </p:sp>
      <p:sp>
        <p:nvSpPr>
          <p:cNvPr id="33795" name="Rectangle 3"/>
          <p:cNvSpPr>
            <a:spLocks noGrp="1" noChangeArrowheads="1"/>
          </p:cNvSpPr>
          <p:nvPr>
            <p:ph type="body" idx="1"/>
          </p:nvPr>
        </p:nvSpPr>
        <p:spPr/>
        <p:txBody>
          <a:bodyPr/>
          <a:lstStyle/>
          <a:p>
            <a:pPr eaLnBrk="1" hangingPunct="1">
              <a:defRPr/>
            </a:pPr>
            <a:r>
              <a:rPr lang="en-AU" altLang="es-ES" sz="2800" dirty="0"/>
              <a:t>Inverted follicular keratosis</a:t>
            </a:r>
          </a:p>
          <a:p>
            <a:pPr eaLnBrk="1" hangingPunct="1">
              <a:defRPr/>
            </a:pPr>
            <a:r>
              <a:rPr lang="en-AU" altLang="es-ES" sz="2800" dirty="0"/>
              <a:t>Pseudo-</a:t>
            </a:r>
            <a:r>
              <a:rPr lang="en-AU" altLang="es-ES" sz="2800" dirty="0" err="1"/>
              <a:t>epitheliomatous</a:t>
            </a:r>
            <a:r>
              <a:rPr lang="en-AU" altLang="es-ES" sz="2800" dirty="0"/>
              <a:t> hyperplasia </a:t>
            </a:r>
          </a:p>
          <a:p>
            <a:pPr eaLnBrk="1" hangingPunct="1">
              <a:defRPr/>
            </a:pPr>
            <a:r>
              <a:rPr lang="en-AU" altLang="es-ES" sz="2800" dirty="0"/>
              <a:t>Glandular </a:t>
            </a:r>
            <a:r>
              <a:rPr lang="en-AU" altLang="es-ES" sz="2800" dirty="0" err="1"/>
              <a:t>sialometaplasia</a:t>
            </a:r>
            <a:endParaRPr lang="en-AU" altLang="es-ES" sz="2800" dirty="0"/>
          </a:p>
          <a:p>
            <a:pPr eaLnBrk="1" hangingPunct="1">
              <a:defRPr/>
            </a:pPr>
            <a:r>
              <a:rPr lang="en-AU" altLang="es-ES" sz="2800" dirty="0"/>
              <a:t>Scars</a:t>
            </a:r>
          </a:p>
          <a:p>
            <a:pPr eaLnBrk="1" hangingPunct="1">
              <a:defRPr/>
            </a:pPr>
            <a:r>
              <a:rPr lang="en-AU" altLang="es-ES" sz="2800" dirty="0"/>
              <a:t>Keratin granulomas</a:t>
            </a:r>
          </a:p>
          <a:p>
            <a:pPr eaLnBrk="1" hangingPunct="1">
              <a:defRPr/>
            </a:pPr>
            <a:r>
              <a:rPr lang="en-AU" altLang="es-ES" sz="2800" dirty="0"/>
              <a:t>Nasal muco-epidermoid carcinoma </a:t>
            </a:r>
          </a:p>
          <a:p>
            <a:pPr eaLnBrk="1" hangingPunct="1">
              <a:defRPr/>
            </a:pPr>
            <a:r>
              <a:rPr lang="en-AU" altLang="es-ES" sz="2800" dirty="0"/>
              <a:t>Sebaceous carcinoma</a:t>
            </a:r>
          </a:p>
          <a:p>
            <a:pPr eaLnBrk="1" hangingPunct="1">
              <a:defRPr/>
            </a:pPr>
            <a:r>
              <a:rPr lang="en-AU" altLang="es-ES" sz="2800" dirty="0" err="1"/>
              <a:t>Desmoplastic</a:t>
            </a:r>
            <a:r>
              <a:rPr lang="en-AU" altLang="es-ES" sz="2800" dirty="0"/>
              <a:t> melanoma</a:t>
            </a:r>
          </a:p>
          <a:p>
            <a:pPr eaLnBrk="1" hangingPunct="1">
              <a:defRPr/>
            </a:pPr>
            <a:r>
              <a:rPr lang="en-AU" altLang="es-ES" sz="2800" dirty="0">
                <a:solidFill>
                  <a:srgbClr val="FF0000"/>
                </a:solidFill>
              </a:rPr>
              <a:t>Nodular fasciitis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Marcador de contenido"/>
          <p:cNvSpPr>
            <a:spLocks noGrp="1"/>
          </p:cNvSpPr>
          <p:nvPr>
            <p:ph idx="1"/>
          </p:nvPr>
        </p:nvSpPr>
        <p:spPr>
          <a:xfrm>
            <a:off x="684213" y="2228850"/>
            <a:ext cx="7643812" cy="3505200"/>
          </a:xfrm>
        </p:spPr>
        <p:txBody>
          <a:bodyPr/>
          <a:lstStyle/>
          <a:p>
            <a:pPr>
              <a:defRPr/>
            </a:pPr>
            <a:r>
              <a:rPr lang="en-AU" altLang="es-ES" sz="2800" dirty="0"/>
              <a:t>51-year-old female</a:t>
            </a:r>
          </a:p>
          <a:p>
            <a:pPr>
              <a:defRPr/>
            </a:pPr>
            <a:r>
              <a:rPr lang="en-AU" altLang="es-ES" sz="2800" dirty="0"/>
              <a:t>8-month history of a nodular lesion with progressive growth on the cheek </a:t>
            </a:r>
          </a:p>
          <a:p>
            <a:pPr>
              <a:defRPr/>
            </a:pPr>
            <a:r>
              <a:rPr lang="en-AU" altLang="es-ES" sz="2800" dirty="0"/>
              <a:t>Size: 3 cm, adhered to skin but not to bone</a:t>
            </a:r>
          </a:p>
          <a:p>
            <a:pPr>
              <a:defRPr/>
            </a:pPr>
            <a:r>
              <a:rPr lang="en-AU" altLang="es-ES" sz="2800" dirty="0"/>
              <a:t>Skin biopsy </a:t>
            </a:r>
            <a:r>
              <a:rPr lang="en-AU" altLang="es-ES" sz="2800" dirty="0">
                <a:sym typeface="Wingdings" charset="2"/>
              </a:rPr>
              <a:t> malignant mesenchymal tumour </a:t>
            </a:r>
          </a:p>
          <a:p>
            <a:pPr>
              <a:defRPr/>
            </a:pPr>
            <a:r>
              <a:rPr lang="en-AU" altLang="es-ES" sz="2800" dirty="0">
                <a:sym typeface="Wingdings" charset="2"/>
              </a:rPr>
              <a:t>MOHS MICROGRAPHIC SURGERY</a:t>
            </a:r>
            <a:r>
              <a:rPr lang="en-AU" altLang="es-ES" sz="2800" dirty="0"/>
              <a:t>		</a:t>
            </a:r>
          </a:p>
        </p:txBody>
      </p:sp>
      <p:sp>
        <p:nvSpPr>
          <p:cNvPr id="6" name="Título 1"/>
          <p:cNvSpPr>
            <a:spLocks noGrp="1"/>
          </p:cNvSpPr>
          <p:nvPr>
            <p:ph type="title"/>
          </p:nvPr>
        </p:nvSpPr>
        <p:spPr>
          <a:xfrm>
            <a:off x="685800" y="693738"/>
            <a:ext cx="7772400" cy="719137"/>
          </a:xfrm>
        </p:spPr>
        <p:txBody>
          <a:bodyPr/>
          <a:lstStyle/>
          <a:p>
            <a:pPr>
              <a:defRPr/>
            </a:pPr>
            <a:r>
              <a:rPr lang="es-ES" altLang="es-ES" sz="2800" dirty="0">
                <a:solidFill>
                  <a:schemeClr val="tx1"/>
                </a:solidFill>
              </a:rPr>
              <a:t>Nodular </a:t>
            </a:r>
            <a:r>
              <a:rPr lang="es-ES" altLang="es-ES" sz="2800" dirty="0" err="1">
                <a:solidFill>
                  <a:schemeClr val="tx1"/>
                </a:solidFill>
              </a:rPr>
              <a:t>fasciitis</a:t>
            </a:r>
            <a:endParaRPr lang="ca-ES" altLang="es-ES" sz="2800"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Marcador de contenido"/>
          <p:cNvSpPr>
            <a:spLocks noGrp="1"/>
          </p:cNvSpPr>
          <p:nvPr>
            <p:ph idx="1"/>
          </p:nvPr>
        </p:nvSpPr>
        <p:spPr>
          <a:xfrm>
            <a:off x="684213" y="1557338"/>
            <a:ext cx="7920037" cy="4895850"/>
          </a:xfrm>
        </p:spPr>
        <p:txBody>
          <a:bodyPr/>
          <a:lstStyle/>
          <a:p>
            <a:pPr lvl="1">
              <a:defRPr/>
            </a:pPr>
            <a:r>
              <a:rPr lang="en-AU" altLang="es-ES" sz="2400" dirty="0"/>
              <a:t>It’s important to recognise this reactive pattern to avoid misdiagnosing a sarcoma and to perform unnecessary radical surgical treatment</a:t>
            </a:r>
          </a:p>
        </p:txBody>
      </p:sp>
      <p:sp>
        <p:nvSpPr>
          <p:cNvPr id="6" name="Título 1"/>
          <p:cNvSpPr>
            <a:spLocks noGrp="1"/>
          </p:cNvSpPr>
          <p:nvPr>
            <p:ph type="title"/>
          </p:nvPr>
        </p:nvSpPr>
        <p:spPr>
          <a:xfrm>
            <a:off x="685800" y="693738"/>
            <a:ext cx="7772400" cy="719137"/>
          </a:xfrm>
        </p:spPr>
        <p:txBody>
          <a:bodyPr/>
          <a:lstStyle/>
          <a:p>
            <a:pPr>
              <a:defRPr/>
            </a:pPr>
            <a:r>
              <a:rPr lang="es-ES" altLang="es-ES" sz="2800" dirty="0">
                <a:solidFill>
                  <a:schemeClr val="tx1"/>
                </a:solidFill>
              </a:rPr>
              <a:t>Nodular </a:t>
            </a:r>
            <a:r>
              <a:rPr lang="es-ES" altLang="es-ES" sz="2800" dirty="0" err="1">
                <a:solidFill>
                  <a:schemeClr val="tx1"/>
                </a:solidFill>
              </a:rPr>
              <a:t>fasciitis</a:t>
            </a:r>
            <a:endParaRPr lang="ca-ES" altLang="es-ES" sz="2800"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ítulo 1"/>
          <p:cNvSpPr>
            <a:spLocks noGrp="1"/>
          </p:cNvSpPr>
          <p:nvPr>
            <p:ph type="title"/>
          </p:nvPr>
        </p:nvSpPr>
        <p:spPr/>
        <p:txBody>
          <a:bodyPr/>
          <a:lstStyle/>
          <a:p>
            <a:pPr>
              <a:defRPr/>
            </a:pPr>
            <a:r>
              <a:rPr lang="ca-ES" altLang="es-ES" dirty="0"/>
              <a:t>DERMATOFIBROSARCOMA PROTUBERANS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1143000"/>
          </a:xfrm>
        </p:spPr>
        <p:txBody>
          <a:bodyPr/>
          <a:lstStyle/>
          <a:p>
            <a:pPr eaLnBrk="1" hangingPunct="1">
              <a:defRPr/>
            </a:pPr>
            <a:r>
              <a:rPr lang="es-ES_tradnl" altLang="es-ES" dirty="0"/>
              <a:t>PREVIOUS STEPS</a:t>
            </a:r>
            <a:endParaRPr lang="en-GB" altLang="es-ES" dirty="0"/>
          </a:p>
        </p:txBody>
      </p:sp>
      <p:sp>
        <p:nvSpPr>
          <p:cNvPr id="5123" name="Rectangle 3"/>
          <p:cNvSpPr>
            <a:spLocks noGrp="1" noChangeArrowheads="1"/>
          </p:cNvSpPr>
          <p:nvPr>
            <p:ph type="body" idx="1"/>
          </p:nvPr>
        </p:nvSpPr>
        <p:spPr>
          <a:xfrm>
            <a:off x="685800" y="1762125"/>
            <a:ext cx="8207375" cy="4114800"/>
          </a:xfrm>
        </p:spPr>
        <p:txBody>
          <a:bodyPr/>
          <a:lstStyle/>
          <a:p>
            <a:pPr eaLnBrk="1" hangingPunct="1">
              <a:lnSpc>
                <a:spcPct val="90000"/>
              </a:lnSpc>
              <a:defRPr/>
            </a:pPr>
            <a:r>
              <a:rPr lang="en-AU" altLang="es-ES" sz="2800" dirty="0"/>
              <a:t>Immediate histological examination  from the </a:t>
            </a:r>
            <a:r>
              <a:rPr lang="en-AU" altLang="es-ES" sz="2800" dirty="0" err="1"/>
              <a:t>debulking</a:t>
            </a:r>
            <a:r>
              <a:rPr lang="en-AU" altLang="es-ES" sz="2800" dirty="0"/>
              <a:t> tissue. Perpendicular cut under the cryostat and staining in order to confirm the diagnosis and the histological invasion pattern</a:t>
            </a:r>
          </a:p>
          <a:p>
            <a:pPr eaLnBrk="1" hangingPunct="1">
              <a:lnSpc>
                <a:spcPct val="90000"/>
              </a:lnSpc>
              <a:defRPr/>
            </a:pPr>
            <a:r>
              <a:rPr lang="en-AU" altLang="es-ES" sz="2800" dirty="0"/>
              <a:t>40% of basal cell carcinomas present a mixed pattern</a:t>
            </a:r>
          </a:p>
          <a:p>
            <a:pPr eaLnBrk="1" hangingPunct="1">
              <a:lnSpc>
                <a:spcPct val="90000"/>
              </a:lnSpc>
              <a:defRPr/>
            </a:pPr>
            <a:r>
              <a:rPr lang="en-AU" altLang="es-ES" sz="2800" dirty="0"/>
              <a:t>Clinical photography is made before surgery.</a:t>
            </a:r>
          </a:p>
          <a:p>
            <a:pPr eaLnBrk="1" hangingPunct="1">
              <a:lnSpc>
                <a:spcPct val="90000"/>
              </a:lnSpc>
              <a:defRPr/>
            </a:pPr>
            <a:r>
              <a:rPr lang="en-AU" altLang="es-ES" sz="2800" dirty="0"/>
              <a:t> Anaesthesia precautions. The inclusion of adrenaline and serum is important: it extends surgery time and reduces toxicity</a:t>
            </a:r>
          </a:p>
          <a:p>
            <a:pPr eaLnBrk="1" hangingPunct="1">
              <a:lnSpc>
                <a:spcPct val="90000"/>
              </a:lnSpc>
              <a:defRPr/>
            </a:pPr>
            <a:r>
              <a:rPr lang="en-AU" altLang="es-ES" sz="2800" dirty="0"/>
              <a:t>All patients referred for MMS must be previously seen by the surgeon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Marcador de contenido"/>
          <p:cNvSpPr>
            <a:spLocks noGrp="1"/>
          </p:cNvSpPr>
          <p:nvPr>
            <p:ph idx="1"/>
          </p:nvPr>
        </p:nvSpPr>
        <p:spPr>
          <a:xfrm>
            <a:off x="684213" y="1557338"/>
            <a:ext cx="7920037" cy="4895850"/>
          </a:xfrm>
        </p:spPr>
        <p:txBody>
          <a:bodyPr/>
          <a:lstStyle/>
          <a:p>
            <a:pPr>
              <a:defRPr/>
            </a:pPr>
            <a:r>
              <a:rPr lang="en-AU" altLang="es-ES" sz="2800" dirty="0"/>
              <a:t>Histopathologic findings:</a:t>
            </a:r>
          </a:p>
          <a:p>
            <a:pPr lvl="1">
              <a:defRPr/>
            </a:pPr>
            <a:r>
              <a:rPr lang="en-AU" altLang="es-ES" sz="2400" dirty="0"/>
              <a:t>Dermal  and  hypodermal tumour</a:t>
            </a:r>
          </a:p>
          <a:p>
            <a:pPr lvl="1">
              <a:defRPr/>
            </a:pPr>
            <a:r>
              <a:rPr lang="en-AU" altLang="es-ES" sz="2400" dirty="0"/>
              <a:t>Irregular infiltration in extension and depth between the different dermal planes and subcutaneous tissue</a:t>
            </a:r>
          </a:p>
          <a:p>
            <a:pPr lvl="1">
              <a:defRPr/>
            </a:pPr>
            <a:r>
              <a:rPr lang="en-AU" altLang="es-ES" sz="2400" dirty="0"/>
              <a:t>Patterns: cartwheel, honeycomb, in bands, </a:t>
            </a:r>
            <a:r>
              <a:rPr lang="en-AU" altLang="es-ES" sz="2400" dirty="0" err="1"/>
              <a:t>storiform</a:t>
            </a:r>
            <a:endParaRPr lang="en-AU" altLang="es-ES" sz="2400" dirty="0"/>
          </a:p>
          <a:p>
            <a:pPr lvl="1">
              <a:defRPr/>
            </a:pPr>
            <a:r>
              <a:rPr lang="en-AU" altLang="es-ES" sz="2400" dirty="0"/>
              <a:t>Mitosis: &lt; 5 (x10 field)</a:t>
            </a:r>
          </a:p>
          <a:p>
            <a:pPr lvl="1">
              <a:defRPr/>
            </a:pPr>
            <a:r>
              <a:rPr lang="en-AU" altLang="es-ES" sz="2400" dirty="0"/>
              <a:t>CD34 +</a:t>
            </a:r>
            <a:endParaRPr lang="en-AU" altLang="es-ES" dirty="0"/>
          </a:p>
        </p:txBody>
      </p:sp>
      <p:sp>
        <p:nvSpPr>
          <p:cNvPr id="6" name="Título 1"/>
          <p:cNvSpPr>
            <a:spLocks noGrp="1"/>
          </p:cNvSpPr>
          <p:nvPr>
            <p:ph type="title"/>
          </p:nvPr>
        </p:nvSpPr>
        <p:spPr>
          <a:xfrm>
            <a:off x="685800" y="693738"/>
            <a:ext cx="7772400" cy="719137"/>
          </a:xfrm>
        </p:spPr>
        <p:txBody>
          <a:bodyPr/>
          <a:lstStyle/>
          <a:p>
            <a:pPr>
              <a:defRPr/>
            </a:pPr>
            <a:r>
              <a:rPr lang="en-AU" altLang="es-ES" sz="2800" dirty="0" err="1">
                <a:solidFill>
                  <a:schemeClr val="tx1"/>
                </a:solidFill>
              </a:rPr>
              <a:t>Dermatofibrosarcoma</a:t>
            </a:r>
            <a:r>
              <a:rPr lang="en-AU" altLang="es-ES" sz="2800" dirty="0">
                <a:solidFill>
                  <a:schemeClr val="tx1"/>
                </a:solidFill>
              </a:rPr>
              <a:t> </a:t>
            </a:r>
            <a:r>
              <a:rPr lang="en-AU" altLang="es-ES" sz="2800" dirty="0" err="1">
                <a:solidFill>
                  <a:schemeClr val="tx1"/>
                </a:solidFill>
              </a:rPr>
              <a:t>protuberans</a:t>
            </a:r>
            <a:endParaRPr lang="en-AU" altLang="es-ES" sz="2800" dirty="0">
              <a:solidFill>
                <a:schemeClr val="tx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a:t>Immunochemistry using paraffin </a:t>
            </a:r>
            <a:r>
              <a:rPr lang="en-US" dirty="0" err="1"/>
              <a:t>debulking</a:t>
            </a:r>
            <a:r>
              <a:rPr lang="en-US" dirty="0"/>
              <a:t> tissue</a:t>
            </a:r>
          </a:p>
        </p:txBody>
      </p:sp>
      <p:sp>
        <p:nvSpPr>
          <p:cNvPr id="3" name="Marcador de contenido 2"/>
          <p:cNvSpPr>
            <a:spLocks noGrp="1"/>
          </p:cNvSpPr>
          <p:nvPr>
            <p:ph idx="1"/>
          </p:nvPr>
        </p:nvSpPr>
        <p:spPr/>
        <p:txBody>
          <a:bodyPr/>
          <a:lstStyle/>
          <a:p>
            <a:pPr>
              <a:defRPr/>
            </a:pPr>
            <a:r>
              <a:rPr lang="ca-ES" dirty="0"/>
              <a:t>CK 5-6: SCC </a:t>
            </a:r>
            <a:r>
              <a:rPr lang="ca-ES" dirty="0" err="1"/>
              <a:t>and</a:t>
            </a:r>
            <a:r>
              <a:rPr lang="ca-ES" dirty="0"/>
              <a:t> </a:t>
            </a:r>
            <a:r>
              <a:rPr lang="ca-ES" dirty="0" err="1"/>
              <a:t>adnexal</a:t>
            </a:r>
            <a:r>
              <a:rPr lang="ca-ES" dirty="0"/>
              <a:t> tumors</a:t>
            </a:r>
          </a:p>
          <a:p>
            <a:pPr>
              <a:defRPr/>
            </a:pPr>
            <a:r>
              <a:rPr lang="ca-ES" dirty="0"/>
              <a:t>CK20: Merkel tumors</a:t>
            </a:r>
          </a:p>
          <a:p>
            <a:pPr>
              <a:defRPr/>
            </a:pPr>
            <a:r>
              <a:rPr lang="ca-ES" dirty="0"/>
              <a:t>CK19: </a:t>
            </a:r>
            <a:r>
              <a:rPr lang="ca-ES" dirty="0" err="1"/>
              <a:t>Metastatic</a:t>
            </a:r>
            <a:r>
              <a:rPr lang="ca-ES" dirty="0"/>
              <a:t> adenocarcinoma</a:t>
            </a:r>
          </a:p>
          <a:p>
            <a:pPr>
              <a:defRPr/>
            </a:pPr>
            <a:r>
              <a:rPr lang="ca-ES" dirty="0"/>
              <a:t>P16:  SCC in situ  </a:t>
            </a:r>
            <a:r>
              <a:rPr lang="ca-ES" dirty="0" err="1"/>
              <a:t>and</a:t>
            </a:r>
            <a:r>
              <a:rPr lang="ca-ES" dirty="0"/>
              <a:t> MM</a:t>
            </a:r>
          </a:p>
          <a:p>
            <a:pPr>
              <a:defRPr/>
            </a:pPr>
            <a:r>
              <a:rPr lang="ca-ES" dirty="0"/>
              <a:t>P53:  + </a:t>
            </a:r>
            <a:r>
              <a:rPr lang="ca-ES" dirty="0" err="1"/>
              <a:t>Carcinomas</a:t>
            </a:r>
            <a:r>
              <a:rPr lang="ca-ES" dirty="0"/>
              <a:t> </a:t>
            </a:r>
            <a:r>
              <a:rPr lang="ca-ES" dirty="0" err="1"/>
              <a:t>and</a:t>
            </a:r>
            <a:r>
              <a:rPr lang="ca-ES" dirty="0"/>
              <a:t> MM</a:t>
            </a:r>
          </a:p>
          <a:p>
            <a:pPr marL="0" indent="0">
              <a:buNone/>
              <a:defRPr/>
            </a:pPr>
            <a:r>
              <a:rPr lang="ca-ES" dirty="0"/>
              <a:t>              -  </a:t>
            </a:r>
            <a:r>
              <a:rPr lang="ca-ES" dirty="0" err="1"/>
              <a:t>Benign</a:t>
            </a:r>
            <a:r>
              <a:rPr lang="ca-ES" dirty="0"/>
              <a:t> tumors</a:t>
            </a:r>
          </a:p>
          <a:p>
            <a:pPr>
              <a:defRPr/>
            </a:pPr>
            <a:r>
              <a:rPr lang="ca-ES" dirty="0"/>
              <a:t>P63: + SCC, </a:t>
            </a:r>
            <a:r>
              <a:rPr lang="ca-ES" dirty="0" err="1"/>
              <a:t>primary</a:t>
            </a:r>
            <a:r>
              <a:rPr lang="ca-ES" dirty="0"/>
              <a:t> </a:t>
            </a:r>
            <a:r>
              <a:rPr lang="ca-ES" dirty="0" err="1"/>
              <a:t>and</a:t>
            </a:r>
            <a:r>
              <a:rPr lang="ca-ES" dirty="0"/>
              <a:t> </a:t>
            </a:r>
            <a:r>
              <a:rPr lang="ca-ES" dirty="0" err="1"/>
              <a:t>adnexal</a:t>
            </a:r>
            <a:r>
              <a:rPr lang="ca-ES" dirty="0"/>
              <a:t> tumors  </a:t>
            </a:r>
          </a:p>
          <a:p>
            <a:pPr marL="0" indent="0">
              <a:buNone/>
              <a:defRPr/>
            </a:pPr>
            <a:r>
              <a:rPr lang="ca-ES" dirty="0"/>
              <a:t>        	- </a:t>
            </a:r>
            <a:r>
              <a:rPr lang="ca-ES" dirty="0" err="1"/>
              <a:t>Metastatic</a:t>
            </a:r>
            <a:endParaRPr lang="ca-E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533400" y="304800"/>
            <a:ext cx="7772400" cy="1143000"/>
          </a:xfrm>
        </p:spPr>
        <p:txBody>
          <a:bodyPr/>
          <a:lstStyle/>
          <a:p>
            <a:pPr eaLnBrk="1" hangingPunct="1">
              <a:defRPr/>
            </a:pPr>
            <a:r>
              <a:rPr lang="en-AU" altLang="es-ES" dirty="0"/>
              <a:t>Conclusions</a:t>
            </a:r>
          </a:p>
        </p:txBody>
      </p:sp>
      <p:sp>
        <p:nvSpPr>
          <p:cNvPr id="82947" name="Rectangle 3"/>
          <p:cNvSpPr>
            <a:spLocks noGrp="1" noChangeArrowheads="1"/>
          </p:cNvSpPr>
          <p:nvPr>
            <p:ph type="body" idx="1"/>
          </p:nvPr>
        </p:nvSpPr>
        <p:spPr>
          <a:xfrm>
            <a:off x="685800" y="1600200"/>
            <a:ext cx="7772400" cy="4114800"/>
          </a:xfrm>
        </p:spPr>
        <p:txBody>
          <a:bodyPr/>
          <a:lstStyle/>
          <a:p>
            <a:pPr eaLnBrk="1" hangingPunct="1">
              <a:lnSpc>
                <a:spcPct val="90000"/>
              </a:lnSpc>
              <a:defRPr/>
            </a:pPr>
            <a:r>
              <a:rPr lang="en-US" altLang="es-ES" sz="2800" dirty="0"/>
              <a:t>MMS is a well standardized technique </a:t>
            </a:r>
          </a:p>
          <a:p>
            <a:pPr eaLnBrk="1" hangingPunct="1">
              <a:lnSpc>
                <a:spcPct val="90000"/>
              </a:lnSpc>
              <a:defRPr/>
            </a:pPr>
            <a:r>
              <a:rPr lang="en-US" altLang="es-ES" sz="2800" dirty="0"/>
              <a:t>It requires experience, method and dedicated staff   </a:t>
            </a:r>
          </a:p>
          <a:p>
            <a:pPr marL="0" indent="0" eaLnBrk="1" hangingPunct="1">
              <a:lnSpc>
                <a:spcPct val="90000"/>
              </a:lnSpc>
              <a:buNone/>
              <a:defRPr/>
            </a:pPr>
            <a:r>
              <a:rPr lang="en-US" altLang="es-ES" sz="2800" b="1" dirty="0"/>
              <a:t> “In patients with actinic skin damage or multiple carcinomas, apply photodynamic therapy (PDT) or immunologic therapy previous to surgery”</a:t>
            </a:r>
          </a:p>
          <a:p>
            <a:pPr eaLnBrk="1" hangingPunct="1">
              <a:lnSpc>
                <a:spcPct val="90000"/>
              </a:lnSpc>
              <a:defRPr/>
            </a:pPr>
            <a:r>
              <a:rPr lang="en-US" altLang="es-ES" sz="2800" dirty="0"/>
              <a:t>Sufficient histopathological knowledge and training to identify simulators </a:t>
            </a:r>
          </a:p>
          <a:p>
            <a:pPr eaLnBrk="1" hangingPunct="1">
              <a:lnSpc>
                <a:spcPct val="90000"/>
              </a:lnSpc>
              <a:defRPr/>
            </a:pPr>
            <a:r>
              <a:rPr lang="en-US" altLang="es-ES" sz="2800" dirty="0"/>
              <a:t>Document all cases, keeping the examined material (10 years)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533400" y="304800"/>
            <a:ext cx="7772400" cy="1143000"/>
          </a:xfrm>
        </p:spPr>
        <p:txBody>
          <a:bodyPr/>
          <a:lstStyle/>
          <a:p>
            <a:pPr eaLnBrk="1" hangingPunct="1">
              <a:defRPr/>
            </a:pPr>
            <a:r>
              <a:rPr lang="en-AU" altLang="es-ES" dirty="0"/>
              <a:t>Conclusions</a:t>
            </a:r>
          </a:p>
        </p:txBody>
      </p:sp>
      <p:sp>
        <p:nvSpPr>
          <p:cNvPr id="82947" name="Rectangle 3"/>
          <p:cNvSpPr>
            <a:spLocks noGrp="1" noChangeArrowheads="1"/>
          </p:cNvSpPr>
          <p:nvPr>
            <p:ph type="body" idx="1"/>
          </p:nvPr>
        </p:nvSpPr>
        <p:spPr>
          <a:xfrm>
            <a:off x="685800" y="1412875"/>
            <a:ext cx="7772400" cy="4114800"/>
          </a:xfrm>
        </p:spPr>
        <p:txBody>
          <a:bodyPr/>
          <a:lstStyle/>
          <a:p>
            <a:pPr eaLnBrk="1" hangingPunct="1">
              <a:lnSpc>
                <a:spcPct val="90000"/>
              </a:lnSpc>
              <a:defRPr/>
            </a:pPr>
            <a:r>
              <a:rPr lang="en-CA" altLang="es-ES" sz="2800" dirty="0"/>
              <a:t>Observation of the histologic sections sequence resolves most doubts</a:t>
            </a:r>
          </a:p>
          <a:p>
            <a:pPr eaLnBrk="1" hangingPunct="1">
              <a:lnSpc>
                <a:spcPct val="90000"/>
              </a:lnSpc>
              <a:defRPr/>
            </a:pPr>
            <a:r>
              <a:rPr lang="en-CA" altLang="es-ES" sz="2800" dirty="0"/>
              <a:t>Attention: perineural invasion is possible in relapsing carcinomas and in those located on the cranial nerve foramens</a:t>
            </a:r>
          </a:p>
          <a:p>
            <a:pPr eaLnBrk="1" hangingPunct="1">
              <a:lnSpc>
                <a:spcPct val="90000"/>
              </a:lnSpc>
              <a:defRPr/>
            </a:pPr>
            <a:r>
              <a:rPr lang="en-CA" altLang="es-ES" sz="2800" dirty="0"/>
              <a:t>Check that there are no gaps in the section, and that all limits are present: epidermis, red line and black line</a:t>
            </a:r>
          </a:p>
          <a:p>
            <a:pPr eaLnBrk="1" hangingPunct="1">
              <a:lnSpc>
                <a:spcPct val="90000"/>
              </a:lnSpc>
              <a:defRPr/>
            </a:pPr>
            <a:r>
              <a:rPr lang="en-CA" altLang="es-ES" sz="2800" dirty="0"/>
              <a:t>In case of doubt: paraffin embedding of the material from the </a:t>
            </a:r>
            <a:r>
              <a:rPr lang="en-CA" altLang="es-ES" sz="2800" dirty="0" err="1"/>
              <a:t>debulking</a:t>
            </a:r>
            <a:endParaRPr lang="en-CA" altLang="es-ES"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3" name="Content Placeholder 2"/>
          <p:cNvSpPr>
            <a:spLocks noGrp="1"/>
          </p:cNvSpPr>
          <p:nvPr>
            <p:ph idx="1"/>
          </p:nvPr>
        </p:nvSpPr>
        <p:spPr/>
        <p:txBody>
          <a:bodyPr/>
          <a:lstStyle/>
          <a:p>
            <a:pPr marL="0" indent="0">
              <a:buFontTx/>
              <a:buNone/>
              <a:defRPr/>
            </a:pPr>
            <a:endParaRPr lang="en-US" dirty="0"/>
          </a:p>
          <a:p>
            <a:pPr marL="0" indent="0">
              <a:buFontTx/>
              <a:buNone/>
              <a:defRPr/>
            </a:pPr>
            <a:endParaRPr lang="en-US" dirty="0"/>
          </a:p>
          <a:p>
            <a:pPr marL="0" indent="0">
              <a:buFontTx/>
              <a:buNone/>
              <a:defRPr/>
            </a:pPr>
            <a:endParaRPr lang="en-US" dirty="0"/>
          </a:p>
          <a:p>
            <a:pPr marL="0" indent="0">
              <a:buFontTx/>
              <a:buNone/>
              <a:defRPr/>
            </a:pPr>
            <a:endParaRPr lang="en-US" dirty="0"/>
          </a:p>
          <a:p>
            <a:pPr marL="0" indent="0">
              <a:buFontTx/>
              <a:buNone/>
              <a:defRPr/>
            </a:pPr>
            <a:r>
              <a:rPr lang="en-US" dirty="0"/>
              <a:t>                                 END</a:t>
            </a:r>
          </a:p>
          <a:p>
            <a:pPr marL="0" indent="0">
              <a:buFontTx/>
              <a:buNone/>
              <a:defRPr/>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ítulo 1"/>
          <p:cNvSpPr>
            <a:spLocks noGrp="1"/>
          </p:cNvSpPr>
          <p:nvPr>
            <p:ph type="title"/>
          </p:nvPr>
        </p:nvSpPr>
        <p:spPr/>
        <p:txBody>
          <a:bodyPr/>
          <a:lstStyle/>
          <a:p>
            <a:pPr>
              <a:defRPr/>
            </a:pPr>
            <a:r>
              <a:rPr lang="en-AU" altLang="es-ES" sz="2800" dirty="0" err="1"/>
              <a:t>Infundibulocystic</a:t>
            </a:r>
            <a:r>
              <a:rPr lang="en-AU" altLang="es-ES" sz="2800" dirty="0"/>
              <a:t> hyperplasia</a:t>
            </a:r>
          </a:p>
        </p:txBody>
      </p:sp>
      <p:sp>
        <p:nvSpPr>
          <p:cNvPr id="67587" name="Marcador de contenido 2"/>
          <p:cNvSpPr>
            <a:spLocks noGrp="1"/>
          </p:cNvSpPr>
          <p:nvPr>
            <p:ph idx="1"/>
          </p:nvPr>
        </p:nvSpPr>
        <p:spPr>
          <a:xfrm>
            <a:off x="685800" y="2917825"/>
            <a:ext cx="3165475" cy="2743200"/>
          </a:xfrm>
        </p:spPr>
        <p:txBody>
          <a:bodyPr/>
          <a:lstStyle/>
          <a:p>
            <a:pPr>
              <a:defRPr/>
            </a:pPr>
            <a:r>
              <a:rPr lang="en-AU" altLang="es-ES" sz="2800" dirty="0"/>
              <a:t>Bland squamous cells and formation of dilated canals containing </a:t>
            </a:r>
            <a:r>
              <a:rPr lang="en-AU" altLang="es-ES" sz="2800" dirty="0" err="1"/>
              <a:t>keratotic</a:t>
            </a:r>
            <a:r>
              <a:rPr lang="en-AU" altLang="es-ES" sz="2800" dirty="0"/>
              <a:t> material</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Marcador de contenido"/>
          <p:cNvSpPr>
            <a:spLocks noGrp="1"/>
          </p:cNvSpPr>
          <p:nvPr>
            <p:ph idx="1"/>
          </p:nvPr>
        </p:nvSpPr>
        <p:spPr>
          <a:xfrm>
            <a:off x="684213" y="1557338"/>
            <a:ext cx="7920037" cy="4895850"/>
          </a:xfrm>
        </p:spPr>
        <p:txBody>
          <a:bodyPr/>
          <a:lstStyle/>
          <a:p>
            <a:pPr>
              <a:defRPr/>
            </a:pPr>
            <a:r>
              <a:rPr lang="en-AU" altLang="es-ES" sz="2800" dirty="0"/>
              <a:t>Histopathologic findings:</a:t>
            </a:r>
          </a:p>
          <a:p>
            <a:pPr lvl="1">
              <a:defRPr/>
            </a:pPr>
            <a:r>
              <a:rPr lang="en-AU" altLang="es-ES" sz="2400" dirty="0"/>
              <a:t>Aggressiveness signs: &gt; mitotic activity, </a:t>
            </a:r>
            <a:r>
              <a:rPr lang="en-AU" altLang="es-ES" sz="2400" dirty="0" err="1"/>
              <a:t>pleomorphism</a:t>
            </a:r>
            <a:r>
              <a:rPr lang="en-AU" altLang="es-ES" sz="2400" dirty="0"/>
              <a:t>, necrosis</a:t>
            </a:r>
          </a:p>
          <a:p>
            <a:pPr lvl="1">
              <a:defRPr/>
            </a:pPr>
            <a:r>
              <a:rPr lang="en-AU" altLang="es-ES" sz="2400" dirty="0"/>
              <a:t>Variants: </a:t>
            </a:r>
          </a:p>
          <a:p>
            <a:pPr lvl="2">
              <a:defRPr/>
            </a:pPr>
            <a:r>
              <a:rPr lang="en-AU" altLang="es-ES" sz="2000" dirty="0"/>
              <a:t>Granular</a:t>
            </a:r>
          </a:p>
          <a:p>
            <a:pPr lvl="2">
              <a:defRPr/>
            </a:pPr>
            <a:r>
              <a:rPr lang="en-AU" altLang="es-ES" sz="2000" dirty="0" err="1"/>
              <a:t>Bednar</a:t>
            </a:r>
            <a:r>
              <a:rPr lang="en-AU" altLang="es-ES" sz="2000" dirty="0"/>
              <a:t> tumour (pigmented)</a:t>
            </a:r>
          </a:p>
          <a:p>
            <a:pPr lvl="2">
              <a:defRPr/>
            </a:pPr>
            <a:r>
              <a:rPr lang="en-AU" altLang="es-ES" sz="2000" dirty="0" err="1"/>
              <a:t>Fibrosarcoma</a:t>
            </a:r>
            <a:r>
              <a:rPr lang="en-AU" altLang="es-ES" sz="2000" dirty="0"/>
              <a:t> – DFSP </a:t>
            </a:r>
          </a:p>
          <a:p>
            <a:pPr lvl="2">
              <a:defRPr/>
            </a:pPr>
            <a:r>
              <a:rPr lang="en-AU" altLang="es-ES" sz="2000" dirty="0"/>
              <a:t>Myxoid</a:t>
            </a:r>
          </a:p>
        </p:txBody>
      </p:sp>
      <p:sp>
        <p:nvSpPr>
          <p:cNvPr id="6" name="Título 1"/>
          <p:cNvSpPr>
            <a:spLocks noGrp="1"/>
          </p:cNvSpPr>
          <p:nvPr>
            <p:ph type="title"/>
          </p:nvPr>
        </p:nvSpPr>
        <p:spPr>
          <a:xfrm>
            <a:off x="685800" y="693738"/>
            <a:ext cx="7772400" cy="719137"/>
          </a:xfrm>
        </p:spPr>
        <p:txBody>
          <a:bodyPr/>
          <a:lstStyle/>
          <a:p>
            <a:pPr>
              <a:defRPr/>
            </a:pPr>
            <a:r>
              <a:rPr lang="en-AU" altLang="es-ES" sz="2800" dirty="0" err="1">
                <a:solidFill>
                  <a:schemeClr val="tx1"/>
                </a:solidFill>
              </a:rPr>
              <a:t>Dermatofibrosarcoma</a:t>
            </a:r>
            <a:r>
              <a:rPr lang="en-AU" altLang="es-ES" sz="2800" dirty="0">
                <a:solidFill>
                  <a:schemeClr val="tx1"/>
                </a:solidFill>
              </a:rPr>
              <a:t> </a:t>
            </a:r>
            <a:r>
              <a:rPr lang="en-AU" altLang="es-ES" sz="2800" dirty="0" err="1">
                <a:solidFill>
                  <a:schemeClr val="tx1"/>
                </a:solidFill>
              </a:rPr>
              <a:t>protuberans</a:t>
            </a:r>
            <a:endParaRPr lang="en-AU" altLang="es-ES" sz="2800" dirty="0">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ítulo 1"/>
          <p:cNvSpPr>
            <a:spLocks noGrp="1"/>
          </p:cNvSpPr>
          <p:nvPr>
            <p:ph type="title"/>
          </p:nvPr>
        </p:nvSpPr>
        <p:spPr>
          <a:xfrm>
            <a:off x="323850" y="1341438"/>
            <a:ext cx="5976938" cy="5111750"/>
          </a:xfrm>
        </p:spPr>
        <p:txBody>
          <a:bodyPr/>
          <a:lstStyle/>
          <a:p>
            <a:pPr>
              <a:defRPr/>
            </a:pPr>
            <a:r>
              <a:rPr lang="en-US" altLang="es-ES" sz="2000" dirty="0"/>
              <a:t>The lining of the nasal cavity, it is continuous with the skin in the vestibule of the nose and with the mucosa of the nasopharynx, the </a:t>
            </a:r>
            <a:r>
              <a:rPr lang="en-US" altLang="es-ES" sz="2000" dirty="0" err="1"/>
              <a:t>paranasal</a:t>
            </a:r>
            <a:r>
              <a:rPr lang="en-US" altLang="es-ES" sz="2000" dirty="0"/>
              <a:t> sinuses</a:t>
            </a:r>
            <a:br>
              <a:rPr lang="en-US" altLang="es-ES" sz="2000" dirty="0"/>
            </a:br>
            <a:r>
              <a:rPr lang="en-US" altLang="es-ES" sz="2000" dirty="0"/>
              <a:t/>
            </a:r>
            <a:br>
              <a:rPr lang="en-US" altLang="es-ES" sz="2000" dirty="0"/>
            </a:br>
            <a:r>
              <a:rPr lang="en-US" altLang="es-ES" sz="2000" dirty="0" err="1"/>
              <a:t>Sinonasal</a:t>
            </a:r>
            <a:r>
              <a:rPr lang="en-US" altLang="es-ES" sz="2000" dirty="0"/>
              <a:t> </a:t>
            </a:r>
            <a:r>
              <a:rPr lang="en-US" altLang="es-ES" sz="2000" dirty="0" err="1"/>
              <a:t>papillomas</a:t>
            </a:r>
            <a:r>
              <a:rPr lang="en-US" altLang="es-ES" sz="2000" dirty="0"/>
              <a:t> are benign epithelial neoplasms arising from </a:t>
            </a:r>
            <a:r>
              <a:rPr lang="en-US" altLang="es-ES" sz="2000" dirty="0" err="1"/>
              <a:t>Schneiderian</a:t>
            </a:r>
            <a:r>
              <a:rPr lang="en-US" altLang="es-ES" sz="2000" dirty="0"/>
              <a:t> mucosa. The three subtypes, </a:t>
            </a:r>
            <a:r>
              <a:rPr lang="en-US" altLang="es-ES" sz="2000" dirty="0" err="1"/>
              <a:t>exophytic</a:t>
            </a:r>
            <a:r>
              <a:rPr lang="en-US" altLang="es-ES" sz="2000" dirty="0"/>
              <a:t>, </a:t>
            </a:r>
            <a:r>
              <a:rPr lang="en-US" altLang="es-ES" sz="2000" dirty="0" err="1"/>
              <a:t>oncocytic</a:t>
            </a:r>
            <a:r>
              <a:rPr lang="en-US" altLang="es-ES" sz="2000" dirty="0"/>
              <a:t>, and inverted (inverted papilloma [IP]), should be distinguished from one another </a:t>
            </a:r>
            <a:br>
              <a:rPr lang="en-US" altLang="es-ES" sz="2000" dirty="0"/>
            </a:br>
            <a:r>
              <a:rPr lang="en-US" altLang="es-ES" sz="2000" dirty="0" err="1"/>
              <a:t>histopathologically</a:t>
            </a:r>
            <a:r>
              <a:rPr lang="en-US" altLang="es-ES" sz="2000" dirty="0"/>
              <a:t>.</a:t>
            </a:r>
            <a:br>
              <a:rPr lang="en-US" altLang="es-ES" sz="2000" dirty="0"/>
            </a:br>
            <a:r>
              <a:rPr lang="en-US" altLang="es-ES" sz="2000" dirty="0"/>
              <a:t/>
            </a:r>
            <a:br>
              <a:rPr lang="en-US" altLang="es-ES" sz="2000" dirty="0"/>
            </a:br>
            <a:r>
              <a:rPr lang="en-US" altLang="es-ES" sz="2000" dirty="0"/>
              <a:t>5% of inverted </a:t>
            </a:r>
            <a:r>
              <a:rPr lang="en-US" altLang="es-ES" sz="2000" dirty="0">
                <a:sym typeface="Wingdings" charset="2"/>
              </a:rPr>
              <a:t> SCC</a:t>
            </a:r>
            <a:br>
              <a:rPr lang="en-US" altLang="es-ES" sz="2000" dirty="0">
                <a:sym typeface="Wingdings" charset="2"/>
              </a:rPr>
            </a:br>
            <a:r>
              <a:rPr lang="en-US" altLang="es-ES" sz="2000" dirty="0" err="1">
                <a:sym typeface="Wingdings" charset="2"/>
              </a:rPr>
              <a:t>Schneiderian</a:t>
            </a:r>
            <a:r>
              <a:rPr lang="en-US" altLang="es-ES" sz="2000" dirty="0">
                <a:sym typeface="Wingdings" charset="2"/>
              </a:rPr>
              <a:t> </a:t>
            </a:r>
            <a:r>
              <a:rPr lang="en-US" altLang="es-ES" sz="2000" dirty="0" err="1">
                <a:sym typeface="Wingdings" charset="2"/>
              </a:rPr>
              <a:t>papillomas</a:t>
            </a:r>
            <a:r>
              <a:rPr lang="en-US" altLang="es-ES" sz="2000" dirty="0">
                <a:sym typeface="Wingdings" charset="2"/>
              </a:rPr>
              <a:t> are benign neoplasms that</a:t>
            </a:r>
            <a:br>
              <a:rPr lang="en-US" altLang="es-ES" sz="2000" dirty="0">
                <a:sym typeface="Wingdings" charset="2"/>
              </a:rPr>
            </a:br>
            <a:r>
              <a:rPr lang="en-US" altLang="es-ES" sz="2000" dirty="0">
                <a:sym typeface="Wingdings" charset="2"/>
              </a:rPr>
              <a:t> are associated with three key characteristics: </a:t>
            </a:r>
            <a:br>
              <a:rPr lang="en-US" altLang="es-ES" sz="2000" dirty="0">
                <a:sym typeface="Wingdings" charset="2"/>
              </a:rPr>
            </a:br>
            <a:r>
              <a:rPr lang="en-US" altLang="es-ES" sz="2000" dirty="0">
                <a:sym typeface="Wingdings" charset="2"/>
              </a:rPr>
              <a:t>tendency to recur, capacity for local destruction</a:t>
            </a:r>
            <a:br>
              <a:rPr lang="en-US" altLang="es-ES" sz="2000" dirty="0">
                <a:sym typeface="Wingdings" charset="2"/>
              </a:rPr>
            </a:br>
            <a:endParaRPr lang="ca-ES" altLang="es-ES" sz="2000" dirty="0"/>
          </a:p>
        </p:txBody>
      </p:sp>
      <p:sp>
        <p:nvSpPr>
          <p:cNvPr id="4" name="Título 1"/>
          <p:cNvSpPr txBox="1">
            <a:spLocks/>
          </p:cNvSpPr>
          <p:nvPr/>
        </p:nvSpPr>
        <p:spPr bwMode="auto">
          <a:xfrm>
            <a:off x="685800" y="609600"/>
            <a:ext cx="7772400" cy="803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ct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a:lstStyle>
          <a:p>
            <a:pPr>
              <a:defRPr/>
            </a:pPr>
            <a:r>
              <a:rPr lang="ca-ES" altLang="es-ES" sz="2800" dirty="0"/>
              <a:t>Nasal muco-</a:t>
            </a:r>
            <a:r>
              <a:rPr lang="ca-ES" altLang="es-ES" sz="2800" dirty="0" err="1"/>
              <a:t>epidermoid</a:t>
            </a:r>
            <a:r>
              <a:rPr lang="ca-ES" altLang="es-ES" sz="2800" dirty="0"/>
              <a:t> carcinoma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2 Marcador de contenido"/>
          <p:cNvSpPr>
            <a:spLocks noGrp="1"/>
          </p:cNvSpPr>
          <p:nvPr>
            <p:ph idx="1"/>
          </p:nvPr>
        </p:nvSpPr>
        <p:spPr>
          <a:xfrm>
            <a:off x="682625" y="2420938"/>
            <a:ext cx="7993063" cy="4895850"/>
          </a:xfrm>
        </p:spPr>
        <p:txBody>
          <a:bodyPr/>
          <a:lstStyle/>
          <a:p>
            <a:pPr>
              <a:defRPr/>
            </a:pPr>
            <a:r>
              <a:rPr lang="es-ES" altLang="es-ES" sz="2400">
                <a:latin typeface="Arial" charset="0"/>
              </a:rPr>
              <a:t>Excisión de 5 cms de margen ,llegando a</a:t>
            </a:r>
          </a:p>
          <a:p>
            <a:pPr>
              <a:buFontTx/>
              <a:buNone/>
              <a:defRPr/>
            </a:pPr>
            <a:r>
              <a:rPr lang="es-ES" altLang="es-ES" sz="2400">
                <a:latin typeface="Arial" charset="0"/>
              </a:rPr>
              <a:t>	fascia </a:t>
            </a:r>
            <a:r>
              <a:rPr lang="es-ES" altLang="es-ES" sz="2400">
                <a:latin typeface="Arial" charset="0"/>
                <a:sym typeface="Wingdings" charset="2"/>
              </a:rPr>
              <a:t> 20% de recidivas</a:t>
            </a:r>
          </a:p>
          <a:p>
            <a:pPr>
              <a:defRPr/>
            </a:pPr>
            <a:r>
              <a:rPr lang="es-ES" altLang="es-ES" sz="2400">
                <a:latin typeface="Arial" charset="0"/>
                <a:sym typeface="Wingdings" charset="2"/>
              </a:rPr>
              <a:t>Tratamiento de elección: CM Mohs</a:t>
            </a:r>
          </a:p>
          <a:p>
            <a:pPr>
              <a:defRPr/>
            </a:pPr>
            <a:r>
              <a:rPr lang="es-ES" altLang="es-ES" sz="2400">
                <a:latin typeface="Arial" charset="0"/>
                <a:sym typeface="Wingdings" charset="2"/>
              </a:rPr>
              <a:t>Exéresis ganglionar si se palpan adenopatías (forma sarcomatosa del DFSP). Metástasis 5%</a:t>
            </a:r>
          </a:p>
          <a:p>
            <a:pPr>
              <a:defRPr/>
            </a:pPr>
            <a:r>
              <a:rPr lang="es-ES" altLang="es-ES" sz="2400">
                <a:latin typeface="Arial" charset="0"/>
                <a:sym typeface="Wingdings" charset="2"/>
              </a:rPr>
              <a:t>Tratamiento de los DFSP no rescables, recidivantes o metastizantes : IMATINIB : Inhibidores  plaquetarios de los  receptores de factores de crecimiento</a:t>
            </a:r>
          </a:p>
          <a:p>
            <a:pPr>
              <a:buFontTx/>
              <a:buNone/>
              <a:defRPr/>
            </a:pPr>
            <a:endParaRPr lang="es-ES" altLang="es-ES" sz="2400">
              <a:latin typeface="Arial" charset="0"/>
            </a:endParaRPr>
          </a:p>
        </p:txBody>
      </p:sp>
      <p:sp>
        <p:nvSpPr>
          <p:cNvPr id="78851" name="1 Título"/>
          <p:cNvSpPr>
            <a:spLocks/>
          </p:cNvSpPr>
          <p:nvPr/>
        </p:nvSpPr>
        <p:spPr bwMode="auto">
          <a:xfrm>
            <a:off x="971550" y="1484313"/>
            <a:ext cx="5194300" cy="777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s-ES" altLang="es-ES" sz="3000">
                <a:solidFill>
                  <a:srgbClr val="FF0000"/>
                </a:solidFill>
                <a:latin typeface="Arial" panose="020B0604020202020204" pitchFamily="34" charset="0"/>
              </a:rPr>
              <a:t>Tratamiento DFSP</a:t>
            </a:r>
          </a:p>
        </p:txBody>
      </p:sp>
      <p:pic>
        <p:nvPicPr>
          <p:cNvPr id="78852"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98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8853"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8313" y="765175"/>
            <a:ext cx="1847850" cy="560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AU" altLang="es-ES" dirty="0"/>
              <a:t>False relapses</a:t>
            </a:r>
          </a:p>
        </p:txBody>
      </p:sp>
      <p:sp>
        <p:nvSpPr>
          <p:cNvPr id="78851" name="Rectangle 3"/>
          <p:cNvSpPr>
            <a:spLocks noGrp="1" noChangeArrowheads="1"/>
          </p:cNvSpPr>
          <p:nvPr>
            <p:ph type="body" idx="1"/>
          </p:nvPr>
        </p:nvSpPr>
        <p:spPr/>
        <p:txBody>
          <a:bodyPr/>
          <a:lstStyle/>
          <a:p>
            <a:pPr eaLnBrk="1" hangingPunct="1">
              <a:defRPr/>
            </a:pPr>
            <a:r>
              <a:rPr lang="en-AU" altLang="es-ES" sz="2800" dirty="0"/>
              <a:t>Chance of transporting affected or potentially affected skin (AK) with a flap or graft</a:t>
            </a:r>
          </a:p>
          <a:p>
            <a:pPr eaLnBrk="1" hangingPunct="1">
              <a:defRPr/>
            </a:pPr>
            <a:r>
              <a:rPr lang="en-AU" altLang="es-ES" sz="2800" dirty="0"/>
              <a:t>Growth of a new tumour after more than 5 years (debatable) or of a different lineage </a:t>
            </a:r>
          </a:p>
          <a:p>
            <a:pPr eaLnBrk="1" hangingPunct="1">
              <a:defRPr/>
            </a:pPr>
            <a:r>
              <a:rPr lang="en-AU" altLang="es-ES" sz="2800" dirty="0"/>
              <a:t>Previously irradiated area </a:t>
            </a:r>
          </a:p>
          <a:p>
            <a:pPr eaLnBrk="1" hangingPunct="1">
              <a:defRPr/>
            </a:pPr>
            <a:r>
              <a:rPr lang="en-AU" altLang="es-ES" sz="2800" dirty="0"/>
              <a:t>Collision tumours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1781175"/>
            <a:ext cx="8350250" cy="1143000"/>
          </a:xfrm>
        </p:spPr>
        <p:txBody>
          <a:bodyPr/>
          <a:lstStyle/>
          <a:p>
            <a:pPr marL="838200" indent="-838200" algn="l" eaLnBrk="1" hangingPunct="1">
              <a:defRPr/>
            </a:pPr>
            <a:r>
              <a:rPr lang="en-AU" altLang="es-ES" sz="2800" dirty="0">
                <a:solidFill>
                  <a:schemeClr val="tx1"/>
                </a:solidFill>
              </a:rPr>
              <a:t>		The technician should be present at the moment of the excision for correct orientation and mapping</a:t>
            </a:r>
          </a:p>
        </p:txBody>
      </p:sp>
      <p:sp>
        <p:nvSpPr>
          <p:cNvPr id="45059" name="AutoShape 3"/>
          <p:cNvSpPr>
            <a:spLocks noChangeArrowheads="1"/>
          </p:cNvSpPr>
          <p:nvPr/>
        </p:nvSpPr>
        <p:spPr bwMode="auto">
          <a:xfrm>
            <a:off x="611188" y="2060575"/>
            <a:ext cx="647700" cy="2159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rgbClr val="FF9999"/>
              </a:gs>
              <a:gs pos="100000">
                <a:srgbClr val="764747"/>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a-ES"/>
          </a:p>
        </p:txBody>
      </p:sp>
      <p:sp>
        <p:nvSpPr>
          <p:cNvPr id="8198" name="CuadroTexto 1"/>
          <p:cNvSpPr txBox="1">
            <a:spLocks noChangeArrowheads="1"/>
          </p:cNvSpPr>
          <p:nvPr/>
        </p:nvSpPr>
        <p:spPr bwMode="auto">
          <a:xfrm>
            <a:off x="395288" y="333375"/>
            <a:ext cx="7777162" cy="1446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ca-ES" altLang="es-ES" sz="4400"/>
              <a:t>SURGERY OF THE OBLIQUE-HORIZONTAL CUT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additive="base">
                                        <p:cTn id="7" dur="500" fill="hold"/>
                                        <p:tgtEl>
                                          <p:spTgt spid="45059"/>
                                        </p:tgtEl>
                                        <p:attrNameLst>
                                          <p:attrName>ppt_x</p:attrName>
                                        </p:attrNameLst>
                                      </p:cBhvr>
                                      <p:tavLst>
                                        <p:tav tm="0">
                                          <p:val>
                                            <p:strVal val="0-#ppt_w/2"/>
                                          </p:val>
                                        </p:tav>
                                        <p:tav tm="100000">
                                          <p:val>
                                            <p:strVal val="#ppt_x"/>
                                          </p:val>
                                        </p:tav>
                                      </p:tavLst>
                                    </p:anim>
                                    <p:anim calcmode="lin" valueType="num">
                                      <p:cBhvr additive="base">
                                        <p:cTn id="8" dur="500" fill="hold"/>
                                        <p:tgtEl>
                                          <p:spTgt spid="450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AU" altLang="es-ES" dirty="0"/>
              <a:t>Histologic criteria to distinguish false relapses</a:t>
            </a:r>
          </a:p>
        </p:txBody>
      </p:sp>
      <p:sp>
        <p:nvSpPr>
          <p:cNvPr id="80899" name="Rectangle 3"/>
          <p:cNvSpPr>
            <a:spLocks noGrp="1" noChangeArrowheads="1"/>
          </p:cNvSpPr>
          <p:nvPr>
            <p:ph type="body" idx="1"/>
          </p:nvPr>
        </p:nvSpPr>
        <p:spPr>
          <a:xfrm>
            <a:off x="533400" y="2286000"/>
            <a:ext cx="7772400" cy="4114800"/>
          </a:xfrm>
        </p:spPr>
        <p:txBody>
          <a:bodyPr/>
          <a:lstStyle/>
          <a:p>
            <a:pPr eaLnBrk="1" hangingPunct="1">
              <a:defRPr/>
            </a:pPr>
            <a:r>
              <a:rPr lang="en-AU" altLang="es-ES" dirty="0"/>
              <a:t>New primary tumour: It appears on the skin of the graft or flap, and DOES NOT EXTEND inside the scar tissue (fibrosis)</a:t>
            </a:r>
          </a:p>
          <a:p>
            <a:pPr eaLnBrk="1" hangingPunct="1">
              <a:defRPr/>
            </a:pPr>
            <a:r>
              <a:rPr lang="en-AU" altLang="es-ES" dirty="0"/>
              <a:t>Relapsing tumour: It extends inside the scar tissue (fibrosis)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09600" y="152400"/>
            <a:ext cx="7772400" cy="1143000"/>
          </a:xfrm>
        </p:spPr>
        <p:txBody>
          <a:bodyPr/>
          <a:lstStyle/>
          <a:p>
            <a:pPr eaLnBrk="1" hangingPunct="1">
              <a:defRPr/>
            </a:pPr>
            <a:r>
              <a:rPr lang="es-ES_tradnl" altLang="es-ES" dirty="0" err="1"/>
              <a:t>Risk</a:t>
            </a:r>
            <a:r>
              <a:rPr lang="es-ES_tradnl" altLang="es-ES" dirty="0"/>
              <a:t> </a:t>
            </a:r>
            <a:r>
              <a:rPr lang="es-ES_tradnl" altLang="es-ES" dirty="0" err="1"/>
              <a:t>situations</a:t>
            </a:r>
            <a:endParaRPr lang="en-GB" altLang="es-ES" dirty="0"/>
          </a:p>
        </p:txBody>
      </p:sp>
      <p:sp>
        <p:nvSpPr>
          <p:cNvPr id="76803" name="Rectangle 3"/>
          <p:cNvSpPr>
            <a:spLocks noGrp="1" noChangeArrowheads="1"/>
          </p:cNvSpPr>
          <p:nvPr>
            <p:ph type="body" idx="1"/>
          </p:nvPr>
        </p:nvSpPr>
        <p:spPr>
          <a:xfrm>
            <a:off x="685800" y="1143000"/>
            <a:ext cx="7918450" cy="2895600"/>
          </a:xfrm>
        </p:spPr>
        <p:txBody>
          <a:bodyPr/>
          <a:lstStyle/>
          <a:p>
            <a:pPr eaLnBrk="1" hangingPunct="1">
              <a:defRPr/>
            </a:pPr>
            <a:r>
              <a:rPr lang="en-AU" altLang="es-ES" sz="2800" dirty="0"/>
              <a:t>Carcinomas located on the cranial nerves foramens </a:t>
            </a:r>
            <a:r>
              <a:rPr lang="en-AU" altLang="es-ES" sz="2800" dirty="0">
                <a:sym typeface="Wingdings" charset="2"/>
              </a:rPr>
              <a:t> </a:t>
            </a:r>
            <a:r>
              <a:rPr lang="en-AU" altLang="es-ES" sz="2800" dirty="0" err="1">
                <a:sym typeface="Wingdings" charset="2"/>
              </a:rPr>
              <a:t>Perineural</a:t>
            </a:r>
            <a:r>
              <a:rPr lang="en-AU" altLang="es-ES" sz="2800" dirty="0">
                <a:sym typeface="Wingdings" charset="2"/>
              </a:rPr>
              <a:t> invasion</a:t>
            </a:r>
          </a:p>
          <a:p>
            <a:pPr eaLnBrk="1" hangingPunct="1">
              <a:defRPr/>
            </a:pPr>
            <a:r>
              <a:rPr lang="en-AU" altLang="es-ES" sz="2800" dirty="0">
                <a:sym typeface="Wingdings" charset="2"/>
              </a:rPr>
              <a:t>Scars. They should be considered, especially if there is a previous flap </a:t>
            </a:r>
          </a:p>
          <a:p>
            <a:pPr eaLnBrk="1" hangingPunct="1">
              <a:defRPr/>
            </a:pPr>
            <a:r>
              <a:rPr lang="en-AU" altLang="es-ES" sz="2800" dirty="0">
                <a:sym typeface="Wingdings" charset="2"/>
              </a:rPr>
              <a:t>Multiple </a:t>
            </a:r>
            <a:r>
              <a:rPr lang="en-AU" altLang="es-ES" sz="2800" dirty="0" err="1">
                <a:sym typeface="Wingdings" charset="2"/>
              </a:rPr>
              <a:t>carcinomatosis</a:t>
            </a:r>
            <a:r>
              <a:rPr lang="en-AU" altLang="es-ES" sz="2800" dirty="0">
                <a:sym typeface="Wingdings" charset="2"/>
              </a:rPr>
              <a:t> and actinic skin damage: false relapses and appearance of sequential carcinomas</a:t>
            </a:r>
            <a:endParaRPr lang="en-AU" altLang="es-E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ítulo 1"/>
          <p:cNvSpPr>
            <a:spLocks noGrp="1"/>
          </p:cNvSpPr>
          <p:nvPr>
            <p:ph type="title"/>
          </p:nvPr>
        </p:nvSpPr>
        <p:spPr>
          <a:xfrm>
            <a:off x="685800" y="609600"/>
            <a:ext cx="7772400" cy="803275"/>
          </a:xfrm>
        </p:spPr>
        <p:txBody>
          <a:bodyPr/>
          <a:lstStyle/>
          <a:p>
            <a:pPr>
              <a:defRPr/>
            </a:pPr>
            <a:r>
              <a:rPr lang="ca-ES" altLang="es-ES" sz="2800" dirty="0"/>
              <a:t>Nasal muco-</a:t>
            </a:r>
            <a:r>
              <a:rPr lang="ca-ES" altLang="es-ES" sz="2800" dirty="0" err="1"/>
              <a:t>epidermoid</a:t>
            </a:r>
            <a:r>
              <a:rPr lang="ca-ES" altLang="es-ES" sz="2800" dirty="0"/>
              <a:t> carcinoma</a:t>
            </a:r>
          </a:p>
        </p:txBody>
      </p:sp>
      <p:sp>
        <p:nvSpPr>
          <p:cNvPr id="48131" name="Marcador de contenido 2"/>
          <p:cNvSpPr>
            <a:spLocks noGrp="1"/>
          </p:cNvSpPr>
          <p:nvPr>
            <p:ph idx="1"/>
          </p:nvPr>
        </p:nvSpPr>
        <p:spPr>
          <a:xfrm>
            <a:off x="685800" y="1773238"/>
            <a:ext cx="7772400" cy="4114800"/>
          </a:xfrm>
        </p:spPr>
        <p:txBody>
          <a:bodyPr/>
          <a:lstStyle/>
          <a:p>
            <a:pPr>
              <a:defRPr/>
            </a:pPr>
            <a:r>
              <a:rPr lang="en-AU" altLang="es-ES" sz="2800" dirty="0"/>
              <a:t>56-year-old male. Rapid growth of an erythematous, infiltrated plaque on the </a:t>
            </a:r>
            <a:r>
              <a:rPr lang="en-AU" altLang="es-ES" sz="2800" dirty="0" err="1"/>
              <a:t>naso</a:t>
            </a:r>
            <a:r>
              <a:rPr lang="en-AU" altLang="es-ES" sz="2800" dirty="0"/>
              <a:t>-ocular left area for one month</a:t>
            </a:r>
          </a:p>
        </p:txBody>
      </p:sp>
      <p:sp>
        <p:nvSpPr>
          <p:cNvPr id="50182" name="Rectángulo 3"/>
          <p:cNvSpPr>
            <a:spLocks noChangeArrowheads="1"/>
          </p:cNvSpPr>
          <p:nvPr/>
        </p:nvSpPr>
        <p:spPr bwMode="auto">
          <a:xfrm>
            <a:off x="192088" y="6092825"/>
            <a:ext cx="87725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ca-ES" altLang="es-ES" sz="2000"/>
              <a:t>*Zhao G. et al. Cutaneous involvement by nasal mucoepidermoid carcinoma: the tip of the iceberg phenomenon. J Cut Pathol. 2017; 44(2): 113-17</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0" y="1557338"/>
            <a:ext cx="7772400" cy="3157537"/>
          </a:xfrm>
        </p:spPr>
        <p:txBody>
          <a:bodyPr/>
          <a:lstStyle/>
          <a:p>
            <a:pPr>
              <a:defRPr/>
            </a:pPr>
            <a:r>
              <a:rPr lang="en-AU" sz="2800" dirty="0"/>
              <a:t>“The tip of the iceberg phenomenon”</a:t>
            </a:r>
          </a:p>
          <a:p>
            <a:pPr>
              <a:defRPr/>
            </a:pPr>
            <a:r>
              <a:rPr lang="en-AU" sz="2800" dirty="0"/>
              <a:t>Schneiderian mucosa: The Schneider or sinus membrane is a thin layer of cells. Respiratory </a:t>
            </a:r>
            <a:r>
              <a:rPr lang="en-AU" sz="2800" dirty="0" err="1"/>
              <a:t>polystratified</a:t>
            </a:r>
            <a:r>
              <a:rPr lang="en-AU" sz="2800" dirty="0"/>
              <a:t> epithelium. </a:t>
            </a:r>
          </a:p>
        </p:txBody>
      </p:sp>
      <p:sp>
        <p:nvSpPr>
          <p:cNvPr id="6" name="Título 1"/>
          <p:cNvSpPr>
            <a:spLocks noGrp="1"/>
          </p:cNvSpPr>
          <p:nvPr>
            <p:ph type="title"/>
          </p:nvPr>
        </p:nvSpPr>
        <p:spPr>
          <a:xfrm>
            <a:off x="685800" y="609600"/>
            <a:ext cx="7772400" cy="803275"/>
          </a:xfrm>
        </p:spPr>
        <p:txBody>
          <a:bodyPr/>
          <a:lstStyle/>
          <a:p>
            <a:pPr>
              <a:defRPr/>
            </a:pPr>
            <a:r>
              <a:rPr lang="ca-ES" altLang="es-ES" sz="2800" dirty="0"/>
              <a:t>Nasal muco-</a:t>
            </a:r>
            <a:r>
              <a:rPr lang="ca-ES" altLang="es-ES" sz="2800" dirty="0" err="1"/>
              <a:t>epidermoid</a:t>
            </a:r>
            <a:r>
              <a:rPr lang="ca-ES" altLang="es-ES" sz="2800" dirty="0"/>
              <a:t> carcinoma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endParaRPr lang="es-ES" altLang="es-ES" dirty="0"/>
          </a:p>
        </p:txBody>
      </p:sp>
      <p:sp>
        <p:nvSpPr>
          <p:cNvPr id="7171" name="Rectangle 3"/>
          <p:cNvSpPr>
            <a:spLocks noGrp="1" noChangeArrowheads="1"/>
          </p:cNvSpPr>
          <p:nvPr>
            <p:ph type="body" idx="1"/>
          </p:nvPr>
        </p:nvSpPr>
        <p:spPr>
          <a:xfrm>
            <a:off x="611560" y="3356992"/>
            <a:ext cx="7772400" cy="4114800"/>
          </a:xfrm>
        </p:spPr>
        <p:txBody>
          <a:bodyPr/>
          <a:lstStyle/>
          <a:p>
            <a:pPr eaLnBrk="1" hangingPunct="1">
              <a:defRPr/>
            </a:pPr>
            <a:r>
              <a:rPr lang="en-AU" altLang="es-ES" sz="2800" dirty="0"/>
              <a:t>Histologic examination of frozen material from the cryostat to transfer the findings on the map</a:t>
            </a:r>
          </a:p>
          <a:p>
            <a:pPr eaLnBrk="1" hangingPunct="1">
              <a:defRPr/>
            </a:pPr>
            <a:r>
              <a:rPr lang="en-AU" altLang="es-ES" sz="2800" dirty="0"/>
              <a:t>It does not have the quality of paraffin embedding tissue and therefore is more difficult to interpret</a:t>
            </a:r>
          </a:p>
          <a:p>
            <a:pPr eaLnBrk="1" hangingPunct="1">
              <a:defRPr/>
            </a:pPr>
            <a:r>
              <a:rPr lang="en-AU" altLang="es-ES" sz="2800" dirty="0"/>
              <a:t>It requires learning with a </a:t>
            </a:r>
            <a:r>
              <a:rPr lang="en-AU" altLang="es-ES" sz="2800" dirty="0" err="1"/>
              <a:t>dermatopathologist</a:t>
            </a:r>
            <a:r>
              <a:rPr lang="en-AU" altLang="es-ES" sz="2800" dirty="0"/>
              <a:t> </a:t>
            </a:r>
          </a:p>
          <a:p>
            <a:pPr eaLnBrk="1" hangingPunct="1">
              <a:defRPr/>
            </a:pPr>
            <a:r>
              <a:rPr lang="en-AU" altLang="es-ES" sz="2800" b="1" dirty="0"/>
              <a:t>Ultimate responsibility rests with the </a:t>
            </a:r>
            <a:r>
              <a:rPr lang="en-AU" altLang="es-ES" sz="2800" b="1" dirty="0" err="1"/>
              <a:t>dermatopathologist</a:t>
            </a:r>
            <a:endParaRPr lang="en-AU" altLang="es-E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s-ES_tradnl" altLang="es-ES" dirty="0"/>
              <a:t>HISTOLOGICAL INTERPRETATION</a:t>
            </a:r>
            <a:endParaRPr lang="en-GB" altLang="es-ES" dirty="0"/>
          </a:p>
        </p:txBody>
      </p:sp>
      <p:sp>
        <p:nvSpPr>
          <p:cNvPr id="12291" name="Rectangle 3"/>
          <p:cNvSpPr>
            <a:spLocks noGrp="1" noChangeArrowheads="1"/>
          </p:cNvSpPr>
          <p:nvPr>
            <p:ph type="body" idx="1"/>
          </p:nvPr>
        </p:nvSpPr>
        <p:spPr>
          <a:xfrm>
            <a:off x="685800" y="2266950"/>
            <a:ext cx="8001000" cy="4114800"/>
          </a:xfrm>
        </p:spPr>
        <p:txBody>
          <a:bodyPr/>
          <a:lstStyle/>
          <a:p>
            <a:pPr eaLnBrk="1" hangingPunct="1">
              <a:defRPr/>
            </a:pPr>
            <a:r>
              <a:rPr lang="en-AU" altLang="es-ES" sz="2800" dirty="0"/>
              <a:t>There are histological simulators in basal cell carcinoma and in squamous cell carcinoma</a:t>
            </a:r>
          </a:p>
          <a:p>
            <a:pPr eaLnBrk="1" hangingPunct="1">
              <a:defRPr/>
            </a:pPr>
            <a:r>
              <a:rPr lang="en-AU" altLang="es-ES" sz="2800" dirty="0"/>
              <a:t>Examining sequential images (+/- 4 sections) resolves most doubts</a:t>
            </a:r>
          </a:p>
          <a:p>
            <a:pPr eaLnBrk="1" hangingPunct="1">
              <a:defRPr/>
            </a:pPr>
            <a:r>
              <a:rPr lang="en-AU" altLang="es-ES" sz="2800" dirty="0"/>
              <a:t>In case of doubt, do a further stage</a:t>
            </a:r>
          </a:p>
          <a:p>
            <a:pPr eaLnBrk="1" hangingPunct="1">
              <a:defRPr/>
            </a:pPr>
            <a:r>
              <a:rPr lang="en-AU" altLang="es-ES" sz="2800" dirty="0"/>
              <a:t>Embed in paraffin and do immunohistochemistry of the suspicious sections later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s-ES" altLang="es-ES" dirty="0"/>
              <a:t>BASAL CELL CARCINOMA SIMULATORS</a:t>
            </a:r>
          </a:p>
        </p:txBody>
      </p:sp>
      <p:sp>
        <p:nvSpPr>
          <p:cNvPr id="14339" name="Rectangle 3"/>
          <p:cNvSpPr>
            <a:spLocks noGrp="1" noChangeArrowheads="1"/>
          </p:cNvSpPr>
          <p:nvPr>
            <p:ph type="body" idx="1"/>
          </p:nvPr>
        </p:nvSpPr>
        <p:spPr/>
        <p:txBody>
          <a:bodyPr/>
          <a:lstStyle/>
          <a:p>
            <a:pPr eaLnBrk="1" hangingPunct="1">
              <a:defRPr/>
            </a:pPr>
            <a:r>
              <a:rPr lang="en-AU" altLang="es-ES" dirty="0">
                <a:solidFill>
                  <a:srgbClr val="FF0000"/>
                </a:solidFill>
              </a:rPr>
              <a:t> Dense inflammatory infiltrates</a:t>
            </a:r>
          </a:p>
          <a:p>
            <a:pPr eaLnBrk="1" hangingPunct="1">
              <a:defRPr/>
            </a:pPr>
            <a:r>
              <a:rPr lang="en-AU" altLang="es-ES" dirty="0"/>
              <a:t>Basaloid proliferations</a:t>
            </a:r>
          </a:p>
          <a:p>
            <a:pPr eaLnBrk="1" hangingPunct="1">
              <a:defRPr/>
            </a:pPr>
            <a:r>
              <a:rPr lang="en-AU" altLang="es-ES" dirty="0"/>
              <a:t>Hair follicles</a:t>
            </a:r>
          </a:p>
          <a:p>
            <a:pPr eaLnBrk="1" hangingPunct="1">
              <a:defRPr/>
            </a:pPr>
            <a:r>
              <a:rPr lang="en-AU" altLang="es-ES" dirty="0"/>
              <a:t>Adnexal structures</a:t>
            </a:r>
          </a:p>
          <a:p>
            <a:pPr eaLnBrk="1" hangingPunct="1">
              <a:defRPr/>
            </a:pPr>
            <a:r>
              <a:rPr lang="en-AU" altLang="es-ES" dirty="0"/>
              <a:t>Endothelial cells</a:t>
            </a:r>
          </a:p>
          <a:p>
            <a:pPr eaLnBrk="1" hangingPunct="1">
              <a:defRPr/>
            </a:pPr>
            <a:r>
              <a:rPr lang="en-AU" altLang="es-ES" dirty="0"/>
              <a:t>Nevus cells</a:t>
            </a:r>
          </a:p>
          <a:p>
            <a:pPr eaLnBrk="1" hangingPunct="1">
              <a:defRPr/>
            </a:pPr>
            <a:r>
              <a:rPr lang="en-AU" altLang="es-ES" dirty="0"/>
              <a:t>Squamous cell carcinoma islet</a:t>
            </a:r>
          </a:p>
          <a:p>
            <a:pPr eaLnBrk="1" hangingPunct="1">
              <a:defRPr/>
            </a:pPr>
            <a:endParaRPr lang="en-AU" alt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ítulo 1"/>
          <p:cNvSpPr>
            <a:spLocks noGrp="1"/>
          </p:cNvSpPr>
          <p:nvPr>
            <p:ph type="title"/>
          </p:nvPr>
        </p:nvSpPr>
        <p:spPr>
          <a:xfrm>
            <a:off x="468313" y="981075"/>
            <a:ext cx="7772400" cy="1143000"/>
          </a:xfrm>
        </p:spPr>
        <p:txBody>
          <a:bodyPr/>
          <a:lstStyle/>
          <a:p>
            <a:pPr>
              <a:defRPr/>
            </a:pPr>
            <a:r>
              <a:rPr lang="en-AU" altLang="es-ES" sz="2800" dirty="0">
                <a:solidFill>
                  <a:schemeClr val="tx1"/>
                </a:solidFill>
                <a:cs typeface="Times New Roman" panose="02020603050405020304" pitchFamily="18" charset="0"/>
              </a:rPr>
              <a:t>Dense inflammation masks adnexal structures, residual primary basal cell carcinoma and perineural invasion </a:t>
            </a:r>
            <a:br>
              <a:rPr lang="en-AU" altLang="es-ES" sz="2800" dirty="0">
                <a:solidFill>
                  <a:schemeClr val="tx1"/>
                </a:solidFill>
                <a:cs typeface="Times New Roman" panose="02020603050405020304" pitchFamily="18" charset="0"/>
              </a:rPr>
            </a:br>
            <a:endParaRPr lang="en-AU" altLang="es-ES" sz="2800" dirty="0">
              <a:solidFill>
                <a:schemeClr val="tx1"/>
              </a:solidFill>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3172</TotalTime>
  <Words>1546</Words>
  <Application>Microsoft Office PowerPoint</Application>
  <PresentationFormat>Presentación en pantalla (4:3)</PresentationFormat>
  <Paragraphs>347</Paragraphs>
  <Slides>53</Slides>
  <Notes>25</Notes>
  <HiddenSlides>0</HiddenSlides>
  <MMClips>0</MMClips>
  <ScaleCrop>false</ScaleCrop>
  <HeadingPairs>
    <vt:vector size="4" baseType="variant">
      <vt:variant>
        <vt:lpstr>Tema</vt:lpstr>
      </vt:variant>
      <vt:variant>
        <vt:i4>1</vt:i4>
      </vt:variant>
      <vt:variant>
        <vt:lpstr>Títulos de diapositiva</vt:lpstr>
      </vt:variant>
      <vt:variant>
        <vt:i4>53</vt:i4>
      </vt:variant>
    </vt:vector>
  </HeadingPairs>
  <TitlesOfParts>
    <vt:vector size="54" baseType="lpstr">
      <vt:lpstr>Diseño predeterminado</vt:lpstr>
      <vt:lpstr>HISTOLOGIC DIFFICULTIES IN MOHS MICROGRAPHIC SURGERY</vt:lpstr>
      <vt:lpstr>Diapositiva 2</vt:lpstr>
      <vt:lpstr>      - Debulking should be limited to the tumour mass  - Palpation and  light epiluminescence - This facilitates the flattening of the tissue when sectioning with the cryostat, giving a 3D image  </vt:lpstr>
      <vt:lpstr>PREVIOUS STEPS</vt:lpstr>
      <vt:lpstr>  The technician should be present at the moment of the excision for correct orientation and mapping</vt:lpstr>
      <vt:lpstr>Diapositiva 6</vt:lpstr>
      <vt:lpstr>HISTOLOGICAL INTERPRETATION</vt:lpstr>
      <vt:lpstr>BASAL CELL CARCINOMA SIMULATORS</vt:lpstr>
      <vt:lpstr>Dense inflammation masks adnexal structures, residual primary basal cell carcinoma and perineural invasion  </vt:lpstr>
      <vt:lpstr>Differentiation of Folliculocentric Basaloid Proliferation From Basal Cell Carcinoma on Frozen Sections </vt:lpstr>
      <vt:lpstr>HISTOLOGICAL CLUES</vt:lpstr>
      <vt:lpstr>BASAL CELL CARCINOMA SIMULATORS</vt:lpstr>
      <vt:lpstr>BASAL CELL CARCINOMA SIMULATORS</vt:lpstr>
      <vt:lpstr>BASAL CELL CARCINOMA SIMULATORS</vt:lpstr>
      <vt:lpstr>Diapositiva 15</vt:lpstr>
      <vt:lpstr>BASAL CELL CARCINOMA SIMULATORS</vt:lpstr>
      <vt:lpstr>MERKEL </vt:lpstr>
      <vt:lpstr>BASAL CELL CARCINOMA SIMULATORS</vt:lpstr>
      <vt:lpstr>BASAL CELL CARCINOMA SIMULATORS</vt:lpstr>
      <vt:lpstr>Desmoplastic trichoepithelioma</vt:lpstr>
      <vt:lpstr>Lymphadenoma- Trichoblastoma</vt:lpstr>
      <vt:lpstr>BASAL CELL CARCINOMA SIMULATORS</vt:lpstr>
      <vt:lpstr>Lympho-epithelioma-like carcinoma of the skin </vt:lpstr>
      <vt:lpstr>SQUAMOUS CELL CARCINOMA SIMULATORS</vt:lpstr>
      <vt:lpstr>Inverted follicular keratosis</vt:lpstr>
      <vt:lpstr>SQUAMOUS CELL CARCINOMA SIMULATORS</vt:lpstr>
      <vt:lpstr>Pseudoepitheliomatous hyperplasia</vt:lpstr>
      <vt:lpstr>Pseudo-epitheliomatous hyperplasia</vt:lpstr>
      <vt:lpstr>Diapositiva 29</vt:lpstr>
      <vt:lpstr>Pseudo-epitheliomatous hyperplasia</vt:lpstr>
      <vt:lpstr>SQUAMOUS CELL CARCINOMA SIMULATORS</vt:lpstr>
      <vt:lpstr>Ecrine squamous syringometaplasia</vt:lpstr>
      <vt:lpstr>SQUAMOUS CELL CARCINOMA SIMULATORS</vt:lpstr>
      <vt:lpstr>SQUAMOUS CELL CARCINOMA SIMULATORS</vt:lpstr>
      <vt:lpstr>Desmoplastic melanoma </vt:lpstr>
      <vt:lpstr>SQUAMOUS CELL CARCINOMA SIMULATORS</vt:lpstr>
      <vt:lpstr>Nodular fasciitis</vt:lpstr>
      <vt:lpstr>Nodular fasciitis</vt:lpstr>
      <vt:lpstr>DERMATOFIBROSARCOMA PROTUBERANS</vt:lpstr>
      <vt:lpstr>Dermatofibrosarcoma protuberans</vt:lpstr>
      <vt:lpstr>Immunochemistry using paraffin debulking tissue</vt:lpstr>
      <vt:lpstr>Conclusions</vt:lpstr>
      <vt:lpstr>Conclusions</vt:lpstr>
      <vt:lpstr>Diapositiva 44</vt:lpstr>
      <vt:lpstr>Infundibulocystic hyperplasia</vt:lpstr>
      <vt:lpstr>Dermatofibrosarcoma protuberans</vt:lpstr>
      <vt:lpstr>The lining of the nasal cavity, it is continuous with the skin in the vestibule of the nose and with the mucosa of the nasopharynx, the paranasal sinuses  Sinonasal papillomas are benign epithelial neoplasms arising from Schneiderian mucosa. The three subtypes, exophytic, oncocytic, and inverted (inverted papilloma [IP]), should be distinguished from one another  histopathologically.  5% of inverted  SCC Schneiderian papillomas are benign neoplasms that  are associated with three key characteristics:  tendency to recur, capacity for local destruction </vt:lpstr>
      <vt:lpstr>Diapositiva 48</vt:lpstr>
      <vt:lpstr>False relapses</vt:lpstr>
      <vt:lpstr>Histologic criteria to distinguish false relapses</vt:lpstr>
      <vt:lpstr>Risk situations</vt:lpstr>
      <vt:lpstr>Nasal muco-epidermoid carcinoma</vt:lpstr>
      <vt:lpstr>Nasal muco-epidermoid carcinoma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DIFICULTADES HISTOLÓGICAS EN CIRUGÍA MICROGRÁFICA CONTROLADA DE MOHS</dc:title>
  <dc:creator>Microsoft Office User</dc:creator>
  <cp:lastModifiedBy>HPCompaq</cp:lastModifiedBy>
  <cp:revision>165</cp:revision>
  <dcterms:created xsi:type="dcterms:W3CDTF">2017-04-01T09:11:12Z</dcterms:created>
  <dcterms:modified xsi:type="dcterms:W3CDTF">2017-05-31T09:01:43Z</dcterms:modified>
</cp:coreProperties>
</file>